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279" r:id="rId2"/>
    <p:sldId id="350" r:id="rId3"/>
    <p:sldId id="431" r:id="rId4"/>
    <p:sldId id="353" r:id="rId5"/>
    <p:sldId id="352" r:id="rId6"/>
    <p:sldId id="354" r:id="rId7"/>
    <p:sldId id="383" r:id="rId8"/>
    <p:sldId id="411" r:id="rId9"/>
    <p:sldId id="413" r:id="rId10"/>
    <p:sldId id="412" r:id="rId11"/>
    <p:sldId id="414" r:id="rId12"/>
    <p:sldId id="415" r:id="rId13"/>
    <p:sldId id="417" r:id="rId14"/>
    <p:sldId id="416" r:id="rId15"/>
    <p:sldId id="418" r:id="rId16"/>
    <p:sldId id="432" r:id="rId17"/>
    <p:sldId id="425" r:id="rId18"/>
    <p:sldId id="420" r:id="rId19"/>
    <p:sldId id="434" r:id="rId20"/>
    <p:sldId id="428" r:id="rId21"/>
    <p:sldId id="426" r:id="rId22"/>
    <p:sldId id="421" r:id="rId23"/>
    <p:sldId id="422" r:id="rId24"/>
    <p:sldId id="423" r:id="rId25"/>
    <p:sldId id="424" r:id="rId26"/>
    <p:sldId id="427" r:id="rId27"/>
    <p:sldId id="433" r:id="rId28"/>
    <p:sldId id="351" r:id="rId29"/>
    <p:sldId id="429" r:id="rId30"/>
    <p:sldId id="320" r:id="rId31"/>
    <p:sldId id="349" r:id="rId32"/>
    <p:sldId id="257" r:id="rId33"/>
    <p:sldId id="318" r:id="rId34"/>
    <p:sldId id="305" r:id="rId35"/>
    <p:sldId id="311" r:id="rId36"/>
    <p:sldId id="328" r:id="rId37"/>
    <p:sldId id="306" r:id="rId38"/>
    <p:sldId id="315" r:id="rId39"/>
    <p:sldId id="326" r:id="rId40"/>
    <p:sldId id="323" r:id="rId41"/>
    <p:sldId id="304" r:id="rId42"/>
    <p:sldId id="295" r:id="rId43"/>
    <p:sldId id="327" r:id="rId44"/>
    <p:sldId id="309" r:id="rId45"/>
    <p:sldId id="313" r:id="rId46"/>
    <p:sldId id="297" r:id="rId47"/>
    <p:sldId id="325" r:id="rId48"/>
    <p:sldId id="310" r:id="rId49"/>
    <p:sldId id="324" r:id="rId50"/>
    <p:sldId id="322" r:id="rId51"/>
    <p:sldId id="303" r:id="rId52"/>
    <p:sldId id="301" r:id="rId53"/>
    <p:sldId id="314" r:id="rId54"/>
    <p:sldId id="312" r:id="rId55"/>
    <p:sldId id="329" r:id="rId5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B768"/>
    <a:srgbClr val="DAB865"/>
    <a:srgbClr val="D8B765"/>
    <a:srgbClr val="FF66FF"/>
    <a:srgbClr val="FF00FF"/>
    <a:srgbClr val="383838"/>
    <a:srgbClr val="F7F7F7"/>
    <a:srgbClr val="F6F6F6"/>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p:restoredTop sz="94660"/>
  </p:normalViewPr>
  <p:slideViewPr>
    <p:cSldViewPr snapToGrid="0" showGuides="1">
      <p:cViewPr>
        <p:scale>
          <a:sx n="100" d="100"/>
          <a:sy n="100" d="100"/>
        </p:scale>
        <p:origin x="174" y="396"/>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poznajgita.pl/podstawowe-pojecia-zwiazane-z-gitem/" TargetMode="External"/><Relationship Id="rId2" Type="http://schemas.openxmlformats.org/officeDocument/2006/relationships/hyperlink" Target="https://git-scm.com/docs/git-help" TargetMode="External"/><Relationship Id="rId1" Type="http://schemas.openxmlformats.org/officeDocument/2006/relationships/slideLayout" Target="../slideLayouts/slideLayout2.xml"/><Relationship Id="rId5" Type="http://schemas.openxmlformats.org/officeDocument/2006/relationships/hyperlink" Target="https://en.wikipedia.org/wiki/Git" TargetMode="External"/><Relationship Id="rId4" Type="http://schemas.openxmlformats.org/officeDocument/2006/relationships/hyperlink" Target="https://en.wikipedia.org/wiki/Continuous_integr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397597" y="1407934"/>
            <a:ext cx="3490912" cy="4524315"/>
          </a:xfrm>
          <a:prstGeom prst="rect">
            <a:avLst/>
          </a:prstGeom>
          <a:noFill/>
          <a:ln w="9525">
            <a:noFill/>
          </a:ln>
        </p:spPr>
        <p:txBody>
          <a:bodyPr wrap="square">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p>
          <a:p>
            <a:pPr marL="742950" lvl="1" indent="-285750" eaLnBrk="1" hangingPunct="1">
              <a:buFont typeface="Arial" panose="020B0604020202020204" pitchFamily="34" charset="0"/>
              <a:buChar char="•"/>
            </a:pPr>
            <a:r>
              <a:rPr lang="en-US" altLang="zh-CN" dirty="0">
                <a:solidFill>
                  <a:srgbClr val="F6F6F6"/>
                </a:solidFill>
              </a:rPr>
              <a:t>git status </a:t>
            </a:r>
            <a:endParaRPr lang="pl-PL" altLang="zh-CN" dirty="0">
              <a:solidFill>
                <a:srgbClr val="F6F6F6"/>
              </a:solidFill>
            </a:endParaRPr>
          </a:p>
          <a:p>
            <a:pPr eaLnBrk="1" hangingPunct="1"/>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a:t>
            </a:r>
            <a:endParaRPr lang="pl-PL" altLang="zh-CN" dirty="0">
              <a:solidFill>
                <a:srgbClr val="F6F6F6"/>
              </a:solidFill>
            </a:endParaRPr>
          </a:p>
          <a:p>
            <a:pPr marL="742950" lvl="1" indent="-285750" eaLnBrk="1" hangingPunct="1">
              <a:buFont typeface="Arial" panose="020B0604020202020204" pitchFamily="34" charset="0"/>
              <a:buChar char="•"/>
            </a:pPr>
            <a:r>
              <a:rPr lang="en-US" altLang="zh-CN" dirty="0">
                <a:solidFill>
                  <a:srgbClr val="F6F6F6"/>
                </a:solidFill>
              </a:rPr>
              <a:t>git add </a:t>
            </a:r>
            <a:r>
              <a:rPr lang="pl-PL" altLang="zh-CN" dirty="0">
                <a:solidFill>
                  <a:srgbClr val="F6F6F6"/>
                </a:solidFill>
              </a:rPr>
              <a:t>&lt;file&gt;</a:t>
            </a:r>
          </a:p>
          <a:p>
            <a:pPr marL="742950" lvl="1" indent="-285750" eaLnBrk="1" hangingPunct="1">
              <a:buFont typeface="Arial" panose="020B0604020202020204" pitchFamily="34" charset="0"/>
              <a:buChar char="•"/>
            </a:pPr>
            <a:r>
              <a:rPr lang="pl-PL" altLang="zh-CN" dirty="0">
                <a:solidFill>
                  <a:srgbClr val="F6F6F6"/>
                </a:solidFill>
              </a:rPr>
              <a:t>Znak . dodaje wszystkie pliki z obecnego katalogu</a:t>
            </a:r>
            <a:endParaRPr lang="en-US" altLang="zh-CN" dirty="0">
              <a:solidFill>
                <a:srgbClr val="F6F6F6"/>
              </a:solidFill>
            </a:endParaRPr>
          </a:p>
          <a:p>
            <a:pPr eaLnBrk="1" hangingPunct="1"/>
            <a:r>
              <a:rPr lang="pl-PL" altLang="zh-CN" dirty="0">
                <a:solidFill>
                  <a:srgbClr val="F6F6F6"/>
                </a:solidFill>
              </a:rPr>
              <a:t>Zmiany zatwierdzamy </a:t>
            </a:r>
            <a:r>
              <a:rPr lang="pl-PL" altLang="zh-CN" dirty="0" err="1">
                <a:solidFill>
                  <a:srgbClr val="F6F6F6"/>
                </a:solidFill>
              </a:rPr>
              <a:t>commitem</a:t>
            </a:r>
            <a:r>
              <a:rPr lang="pl-PL" altLang="zh-CN" dirty="0">
                <a:solidFill>
                  <a:srgbClr val="F6F6F6"/>
                </a:solidFill>
                <a:latin typeface="Calibri" panose="020F0502020204030204" pitchFamily="34" charset="0"/>
              </a:rPr>
              <a:t>:</a:t>
            </a:r>
          </a:p>
          <a:p>
            <a:pPr marL="742950" lvl="1" indent="-285750" eaLnBrk="1" hangingPunct="1">
              <a:buFont typeface="Arial" panose="020B0604020202020204" pitchFamily="34" charset="0"/>
              <a:buChar char="•"/>
            </a:pPr>
            <a:r>
              <a:rPr lang="en-US" altLang="zh-CN" dirty="0">
                <a:solidFill>
                  <a:srgbClr val="F6F6F6"/>
                </a:solidFill>
                <a:latin typeface="Calibri" panose="020F0502020204030204" pitchFamily="34" charset="0"/>
              </a:rPr>
              <a:t>git commit –m &lt;message&gt;</a:t>
            </a:r>
            <a:endParaRPr lang="pl-PL" altLang="zh-CN" dirty="0">
              <a:solidFill>
                <a:srgbClr val="F6F6F6"/>
              </a:solidFill>
            </a:endParaRPr>
          </a:p>
          <a:p>
            <a:pPr eaLnBrk="1" hangingPunct="1"/>
            <a:r>
              <a:rPr lang="pl-PL" altLang="zh-CN" dirty="0">
                <a:solidFill>
                  <a:srgbClr val="F6F6F6"/>
                </a:solidFill>
                <a:latin typeface="Calibri" panose="020F0502020204030204" pitchFamily="34" charset="0"/>
              </a:rPr>
              <a:t>Opis powinien być zwięzły, oraz rzeczowo opisujący zmiany w projekcie</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pl-PL" altLang="zh-CN" dirty="0">
                <a:solidFill>
                  <a:srgbClr val="F6F6F6"/>
                </a:solidFill>
                <a:latin typeface="Calibri" panose="020F0502020204030204" pitchFamily="34" charset="0"/>
              </a:rPr>
              <a:t>tym kroku przesyłamy</a:t>
            </a:r>
            <a:r>
              <a:rPr lang="en-US" altLang="zh-CN" dirty="0">
                <a:solidFill>
                  <a:srgbClr val="F6F6F6"/>
                </a:solidFill>
              </a:rPr>
              <a:t> </a:t>
            </a:r>
            <a:r>
              <a:rPr lang="pl-PL" altLang="zh-CN" dirty="0" err="1">
                <a:solidFill>
                  <a:srgbClr val="F6F6F6"/>
                </a:solidFill>
              </a:rPr>
              <a:t>commit</a:t>
            </a:r>
            <a:r>
              <a:rPr lang="pl-PL" altLang="zh-CN" dirty="0">
                <a:solidFill>
                  <a:srgbClr val="F6F6F6"/>
                </a:solidFill>
              </a:rPr>
              <a:t> </a:t>
            </a:r>
            <a:r>
              <a:rPr lang="en-US" altLang="zh-CN" dirty="0">
                <a:solidFill>
                  <a:srgbClr val="F6F6F6"/>
                </a:solidFill>
              </a:rPr>
              <a:t>do </a:t>
            </a:r>
            <a:r>
              <a:rPr lang="pl-PL" altLang="zh-CN" dirty="0">
                <a:solidFill>
                  <a:srgbClr val="F6F6F6"/>
                </a:solidFill>
              </a:rPr>
              <a:t>zdalnego repozytorium:</a:t>
            </a:r>
          </a:p>
          <a:p>
            <a:pPr marL="742950" lvl="1" indent="-285750" eaLnBrk="1" hangingPunct="1">
              <a:buFont typeface="Arial" panose="020B0604020202020204" pitchFamily="34" charset="0"/>
              <a:buChar char="•"/>
            </a:pPr>
            <a:r>
              <a:rPr lang="en-US" altLang="zh-CN" dirty="0">
                <a:solidFill>
                  <a:srgbClr val="F6F6F6"/>
                </a:solidFill>
              </a:rPr>
              <a:t>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865960" y="2165350"/>
            <a:ext cx="5736187" cy="769441"/>
          </a:xfrm>
          <a:prstGeom prst="rect">
            <a:avLst/>
          </a:prstGeom>
          <a:noFill/>
          <a:ln w="9525">
            <a:noFill/>
          </a:ln>
        </p:spPr>
        <p:txBody>
          <a:bodyPr wrap="none">
            <a:spAutoFit/>
          </a:bodyPr>
          <a:lstStyle/>
          <a:p>
            <a:pPr algn="ctr" eaLnBrk="1" hangingPunct="1"/>
            <a:r>
              <a:rPr lang="pl-PL" altLang="zh-CN" sz="4400" dirty="0">
                <a:solidFill>
                  <a:srgbClr val="DFBB64"/>
                </a:solidFill>
                <a:latin typeface="Microsoft YaHei" panose="020B0503020204020204" pitchFamily="34" charset="-122"/>
                <a:ea typeface="Microsoft YaHei" panose="020B0503020204020204" pitchFamily="34" charset="-122"/>
              </a:rPr>
              <a:t>Przegląd poleceń git</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40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init</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2062103"/>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zainicjowania repozytorium w bieżącym katalogu.</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to tworzy ukryty folder w którym są ukryte wszelkie metadane dotyczące repozytorium oraz pliki, na których git pracuje.</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Uwaga!</a:t>
            </a: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Nie należy nic zmieniać, usuwać, dodawać w tym katalogu. Może to nam zniszczyć dane o lokalnym repozytorium.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186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clone </a:t>
            </a:r>
            <a:r>
              <a:rPr lang="pl-PL" altLang="zh-CN" sz="2800" dirty="0">
                <a:solidFill>
                  <a:schemeClr val="accent6">
                    <a:lumMod val="75000"/>
                  </a:schemeClr>
                </a:solidFill>
              </a:rPr>
              <a:t>&lt;</a:t>
            </a:r>
            <a:r>
              <a:rPr lang="pl-PL" altLang="zh-CN" sz="2800" dirty="0" err="1">
                <a:solidFill>
                  <a:schemeClr val="accent6">
                    <a:lumMod val="75000"/>
                  </a:schemeClr>
                </a:solidFill>
              </a:rPr>
              <a:t>url</a:t>
            </a:r>
            <a:r>
              <a:rPr lang="pl-PL" altLang="zh-CN" sz="2800" dirty="0">
                <a:solidFill>
                  <a:schemeClr val="accent6">
                    <a:lumMod val="75000"/>
                  </a:schemeClr>
                </a:solidFill>
              </a:rPr>
              <a:t>&gt;</a:t>
            </a:r>
            <a:endParaRPr lang="zh-CN" altLang="en-US" sz="2800" dirty="0">
              <a:solidFill>
                <a:schemeClr val="accent6">
                  <a:lumMod val="75000"/>
                </a:schemeClr>
              </a:solidFill>
            </a:endParaRPr>
          </a:p>
        </p:txBody>
      </p:sp>
      <p:sp>
        <p:nvSpPr>
          <p:cNvPr id="4" name="矩形 3"/>
          <p:cNvSpPr/>
          <p:nvPr/>
        </p:nvSpPr>
        <p:spPr>
          <a:xfrm>
            <a:off x="882492" y="2161605"/>
            <a:ext cx="10495750" cy="584775"/>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służy do pobrania istniejącego już zdalnego repozytorium.  W adresie </a:t>
            </a:r>
            <a:r>
              <a:rPr lang="pl-PL" altLang="zh-CN" sz="1600" dirty="0" err="1">
                <a:solidFill>
                  <a:srgbClr val="F7F7F7"/>
                </a:solidFill>
                <a:latin typeface="Microsoft YaHei" panose="020B0503020204020204" pitchFamily="34" charset="-122"/>
                <a:ea typeface="Microsoft YaHei" panose="020B0503020204020204" pitchFamily="34" charset="-122"/>
              </a:rPr>
              <a:t>url</a:t>
            </a:r>
            <a:r>
              <a:rPr lang="pl-PL" altLang="zh-CN" sz="1600" dirty="0">
                <a:solidFill>
                  <a:srgbClr val="F7F7F7"/>
                </a:solidFill>
                <a:latin typeface="Microsoft YaHei" panose="020B0503020204020204" pitchFamily="34" charset="-122"/>
                <a:ea typeface="Microsoft YaHei" panose="020B0503020204020204" pitchFamily="34" charset="-122"/>
              </a:rPr>
              <a:t> końcówka powinna być zakończona w taki sposób: </a:t>
            </a:r>
            <a:r>
              <a:rPr lang="pl-PL" altLang="zh-CN" sz="1600" dirty="0">
                <a:solidFill>
                  <a:schemeClr val="accent6">
                    <a:lumMod val="40000"/>
                    <a:lumOff val="60000"/>
                  </a:schemeClr>
                </a:solidFill>
                <a:latin typeface="Microsoft YaHei" panose="020B0503020204020204" pitchFamily="34" charset="-122"/>
                <a:ea typeface="Microsoft YaHei" panose="020B0503020204020204" pitchFamily="34" charset="-122"/>
              </a:rPr>
              <a:t>.git</a:t>
            </a:r>
            <a:endParaRPr lang="zh-CN" altLang="en-US" sz="1600" dirty="0">
              <a:solidFill>
                <a:schemeClr val="accent6">
                  <a:lumMod val="40000"/>
                  <a:lumOff val="60000"/>
                </a:schemeClr>
              </a:solidFill>
              <a:latin typeface="Microsoft YaHei" panose="020B0503020204020204" pitchFamily="34" charset="-122"/>
              <a:ea typeface="Microsoft YaHei" panose="020B0503020204020204" pitchFamily="34" charset="-122"/>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749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add</a:t>
            </a:r>
            <a:r>
              <a:rPr lang="pl-PL" altLang="zh-CN" sz="2800" dirty="0">
                <a:solidFill>
                  <a:srgbClr val="DAB865"/>
                </a:solidFill>
              </a:rPr>
              <a:t> </a:t>
            </a:r>
            <a:r>
              <a:rPr lang="pl-PL" altLang="zh-CN" sz="2800" dirty="0">
                <a:solidFill>
                  <a:schemeClr val="accent6">
                    <a:lumMod val="75000"/>
                  </a:schemeClr>
                </a:solidFill>
              </a:rPr>
              <a:t>&lt;file&gt;</a:t>
            </a:r>
            <a:endParaRPr lang="zh-CN" altLang="en-US" sz="2800" dirty="0">
              <a:solidFill>
                <a:schemeClr val="accent6">
                  <a:lumMod val="75000"/>
                </a:schemeClr>
              </a:solidFill>
            </a:endParaRPr>
          </a:p>
        </p:txBody>
      </p:sp>
      <p:sp>
        <p:nvSpPr>
          <p:cNvPr id="4" name="矩形 3"/>
          <p:cNvSpPr/>
          <p:nvPr/>
        </p:nvSpPr>
        <p:spPr>
          <a:xfrm>
            <a:off x="882492" y="1709290"/>
            <a:ext cx="10495750" cy="107721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Dodaje pliki do stanu śledzenia co oznacza że będą zatwierdzane w kolejnym </a:t>
            </a:r>
            <a:r>
              <a:rPr lang="pl-PL" altLang="zh-CN" sz="1600" dirty="0" err="1">
                <a:solidFill>
                  <a:srgbClr val="F7F7F7"/>
                </a:solidFill>
                <a:latin typeface="Microsoft YaHei" panose="020B0503020204020204" pitchFamily="34" charset="-122"/>
                <a:ea typeface="Microsoft YaHei" panose="020B0503020204020204" pitchFamily="34" charset="-122"/>
              </a:rPr>
              <a:t>commitcie</a:t>
            </a:r>
            <a:r>
              <a:rPr lang="pl-PL" altLang="zh-CN" sz="1600" dirty="0">
                <a:solidFill>
                  <a:srgbClr val="F7F7F7"/>
                </a:solidFill>
                <a:latin typeface="Microsoft YaHei" panose="020B0503020204020204" pitchFamily="34" charset="-122"/>
                <a:ea typeface="Microsoft YaHei" panose="020B0503020204020204" pitchFamily="34" charset="-122"/>
              </a:rPr>
              <a:t>. Obsługuje mechanizm </a:t>
            </a:r>
            <a:r>
              <a:rPr lang="pl-PL" altLang="zh-CN" sz="1600" dirty="0" err="1">
                <a:solidFill>
                  <a:srgbClr val="F7F7F7"/>
                </a:solidFill>
                <a:latin typeface="Microsoft YaHei" panose="020B0503020204020204" pitchFamily="34" charset="-122"/>
                <a:ea typeface="Microsoft YaHei" panose="020B0503020204020204" pitchFamily="34" charset="-122"/>
              </a:rPr>
              <a:t>wildard</a:t>
            </a:r>
            <a:r>
              <a:rPr lang="pl-PL" altLang="zh-CN" sz="1600" dirty="0">
                <a:solidFill>
                  <a:srgbClr val="F7F7F7"/>
                </a:solidFill>
                <a:latin typeface="Microsoft YaHei" panose="020B0503020204020204" pitchFamily="34" charset="-122"/>
                <a:ea typeface="Microsoft YaHei" panose="020B0503020204020204" pitchFamily="34" charset="-122"/>
              </a:rPr>
              <a:t> np.:</a:t>
            </a:r>
          </a:p>
          <a:p>
            <a:pPr marL="285750" indent="-285750" eaLnBrk="1" hangingPunct="1">
              <a:buFont typeface="Arial" panose="020B0604020202020204" pitchFamily="34" charset="0"/>
              <a:buChar char="•"/>
            </a:pPr>
            <a:r>
              <a:rPr lang="pl-PL" altLang="zh-CN" sz="1600" dirty="0">
                <a:solidFill>
                  <a:srgbClr val="DAB865"/>
                </a:solidFill>
                <a:latin typeface="Microsoft YaHei" panose="020B0503020204020204" pitchFamily="34" charset="-122"/>
                <a:ea typeface="Microsoft YaHei" panose="020B0503020204020204" pitchFamily="34" charset="-122"/>
              </a:rPr>
              <a:t>git </a:t>
            </a:r>
            <a:r>
              <a:rPr lang="pl-PL" altLang="zh-CN" sz="1600" dirty="0" err="1">
                <a:solidFill>
                  <a:srgbClr val="DAB865"/>
                </a:solidFill>
                <a:latin typeface="Microsoft YaHei" panose="020B0503020204020204" pitchFamily="34" charset="-122"/>
                <a:ea typeface="Microsoft YaHei" panose="020B0503020204020204" pitchFamily="34" charset="-122"/>
              </a:rPr>
              <a:t>add</a:t>
            </a:r>
            <a:r>
              <a:rPr lang="pl-PL" altLang="zh-CN" sz="1600" dirty="0">
                <a:solidFill>
                  <a:srgbClr val="DAB865"/>
                </a:solidFill>
                <a:latin typeface="Microsoft YaHei" panose="020B0503020204020204" pitchFamily="34" charset="-122"/>
                <a:ea typeface="Microsoft YaHei" panose="020B0503020204020204" pitchFamily="34" charset="-122"/>
              </a:rPr>
              <a:t> </a:t>
            </a:r>
            <a:r>
              <a:rPr lang="pl-PL" altLang="zh-CN" sz="1600" dirty="0">
                <a:solidFill>
                  <a:srgbClr val="00B050"/>
                </a:solidFill>
                <a:latin typeface="Microsoft YaHei" panose="020B0503020204020204" pitchFamily="34" charset="-122"/>
                <a:ea typeface="Microsoft YaHei" panose="020B0503020204020204" pitchFamily="34" charset="-122"/>
              </a:rPr>
              <a:t>*.</a:t>
            </a:r>
            <a:r>
              <a:rPr lang="pl-PL" altLang="zh-CN" sz="1600" dirty="0" err="1">
                <a:solidFill>
                  <a:srgbClr val="00B050"/>
                </a:solidFill>
                <a:latin typeface="Microsoft YaHei" panose="020B0503020204020204" pitchFamily="34" charset="-122"/>
                <a:ea typeface="Microsoft YaHei" panose="020B0503020204020204" pitchFamily="34" charset="-122"/>
              </a:rPr>
              <a:t>cs</a:t>
            </a:r>
            <a:r>
              <a:rPr lang="pl-PL" altLang="zh-CN" sz="1600" dirty="0">
                <a:solidFill>
                  <a:srgbClr val="00B050"/>
                </a:solidFill>
                <a:latin typeface="Microsoft YaHei" panose="020B0503020204020204" pitchFamily="34" charset="-122"/>
                <a:ea typeface="Microsoft YaHei" panose="020B0503020204020204" pitchFamily="34" charset="-122"/>
              </a:rPr>
              <a:t> </a:t>
            </a:r>
            <a:r>
              <a:rPr lang="pl-PL" altLang="zh-CN" sz="1600" dirty="0">
                <a:solidFill>
                  <a:srgbClr val="FF66FF"/>
                </a:solidFill>
                <a:latin typeface="Microsoft YaHei" panose="020B0503020204020204" pitchFamily="34" charset="-122"/>
                <a:ea typeface="Microsoft YaHei" panose="020B0503020204020204" pitchFamily="34" charset="-122"/>
              </a:rPr>
              <a:t>&lt;- dodaje wszystkie pliki z rozszerzeniem </a:t>
            </a:r>
            <a:r>
              <a:rPr lang="pl-PL" altLang="zh-CN" sz="1600" dirty="0">
                <a:solidFill>
                  <a:srgbClr val="00B050"/>
                </a:solidFill>
                <a:latin typeface="Microsoft YaHei" panose="020B0503020204020204" pitchFamily="34" charset="-122"/>
                <a:ea typeface="Microsoft YaHei" panose="020B0503020204020204" pitchFamily="34" charset="-122"/>
              </a:rPr>
              <a:t>.</a:t>
            </a:r>
            <a:r>
              <a:rPr lang="pl-PL" altLang="zh-CN" sz="1600" dirty="0" err="1">
                <a:solidFill>
                  <a:srgbClr val="00B050"/>
                </a:solidFill>
                <a:latin typeface="Microsoft YaHei" panose="020B0503020204020204" pitchFamily="34" charset="-122"/>
                <a:ea typeface="Microsoft YaHei" panose="020B0503020204020204" pitchFamily="34" charset="-122"/>
              </a:rPr>
              <a:t>cs</a:t>
            </a:r>
            <a:endParaRPr lang="pl-PL" altLang="zh-CN" sz="1600" dirty="0">
              <a:solidFill>
                <a:srgbClr val="00B050"/>
              </a:solidFill>
              <a:latin typeface="Microsoft YaHei" panose="020B0503020204020204" pitchFamily="34" charset="-122"/>
              <a:ea typeface="Microsoft YaHei" panose="020B0503020204020204" pitchFamily="34" charset="-122"/>
            </a:endParaRPr>
          </a:p>
          <a:p>
            <a:pPr marL="285750" indent="-285750" eaLnBrk="1" hangingPunct="1">
              <a:buFont typeface="Arial" panose="020B0604020202020204" pitchFamily="34" charset="0"/>
              <a:buChar char="•"/>
            </a:pPr>
            <a:r>
              <a:rPr lang="pl-PL" altLang="zh-CN" sz="1600" dirty="0">
                <a:solidFill>
                  <a:srgbClr val="DAB865"/>
                </a:solidFill>
                <a:latin typeface="Microsoft YaHei" panose="020B0503020204020204" pitchFamily="34" charset="-122"/>
                <a:ea typeface="Microsoft YaHei" panose="020B0503020204020204" pitchFamily="34" charset="-122"/>
              </a:rPr>
              <a:t>git </a:t>
            </a:r>
            <a:r>
              <a:rPr lang="pl-PL" altLang="zh-CN" sz="1600" dirty="0" err="1">
                <a:solidFill>
                  <a:srgbClr val="DAB865"/>
                </a:solidFill>
                <a:latin typeface="Microsoft YaHei" panose="020B0503020204020204" pitchFamily="34" charset="-122"/>
                <a:ea typeface="Microsoft YaHei" panose="020B0503020204020204" pitchFamily="34" charset="-122"/>
              </a:rPr>
              <a:t>add</a:t>
            </a:r>
            <a:r>
              <a:rPr lang="pl-PL" altLang="zh-CN" sz="1600" dirty="0">
                <a:solidFill>
                  <a:srgbClr val="DAB865"/>
                </a:solidFill>
                <a:latin typeface="Microsoft YaHei" panose="020B0503020204020204" pitchFamily="34" charset="-122"/>
                <a:ea typeface="Microsoft YaHei" panose="020B0503020204020204" pitchFamily="34" charset="-122"/>
              </a:rPr>
              <a:t> </a:t>
            </a:r>
            <a:r>
              <a:rPr lang="pl-PL" altLang="zh-CN" sz="1600" dirty="0">
                <a:solidFill>
                  <a:srgbClr val="00B050"/>
                </a:solidFill>
                <a:latin typeface="Microsoft YaHei" panose="020B0503020204020204" pitchFamily="34" charset="-122"/>
                <a:ea typeface="Microsoft YaHei" panose="020B0503020204020204" pitchFamily="34" charset="-122"/>
              </a:rPr>
              <a:t>.</a:t>
            </a:r>
            <a:r>
              <a:rPr lang="pl-PL" altLang="zh-CN" sz="1600" dirty="0">
                <a:solidFill>
                  <a:srgbClr val="F7F7F7"/>
                </a:solidFill>
                <a:latin typeface="Microsoft YaHei" panose="020B0503020204020204" pitchFamily="34" charset="-122"/>
                <a:ea typeface="Microsoft YaHei" panose="020B0503020204020204" pitchFamily="34" charset="-122"/>
              </a:rPr>
              <a:t> </a:t>
            </a:r>
            <a:r>
              <a:rPr lang="pl-PL" altLang="zh-CN" sz="1600" dirty="0">
                <a:solidFill>
                  <a:srgbClr val="FF66FF"/>
                </a:solidFill>
                <a:latin typeface="Microsoft YaHei" panose="020B0503020204020204" pitchFamily="34" charset="-122"/>
                <a:ea typeface="Microsoft YaHei" panose="020B0503020204020204" pitchFamily="34" charset="-122"/>
              </a:rPr>
              <a:t>&lt;- dodaje wszystkie pliki z obecnego katalogu</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7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rm</a:t>
            </a:r>
            <a:r>
              <a:rPr lang="pl-PL" altLang="zh-CN" sz="2800" dirty="0">
                <a:solidFill>
                  <a:srgbClr val="DAB865"/>
                </a:solidFill>
              </a:rPr>
              <a:t> </a:t>
            </a:r>
            <a:r>
              <a:rPr lang="pl-PL" altLang="zh-CN" sz="2800" dirty="0">
                <a:solidFill>
                  <a:schemeClr val="accent6">
                    <a:lumMod val="75000"/>
                  </a:schemeClr>
                </a:solidFill>
              </a:rPr>
              <a:t>&lt;file&gt;</a:t>
            </a:r>
            <a:endParaRPr lang="zh-CN" altLang="en-US" sz="2800" dirty="0">
              <a:solidFill>
                <a:schemeClr val="accent6">
                  <a:lumMod val="75000"/>
                </a:schemeClr>
              </a:solidFill>
            </a:endParaRPr>
          </a:p>
        </p:txBody>
      </p:sp>
      <p:sp>
        <p:nvSpPr>
          <p:cNvPr id="4" name="矩形 3"/>
          <p:cNvSpPr/>
          <p:nvPr/>
        </p:nvSpPr>
        <p:spPr>
          <a:xfrm>
            <a:off x="882492" y="1709290"/>
            <a:ext cx="10495750" cy="1815882"/>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Jeśli jednak zdecydujemy się, że nie chcemy danego pliku dodać do kategorii śledzonych, możemy go z niej usunąć. Należy baczyć, że lokalny plik także może zostać usunięty. Rozważmy dwie flagi polecenia:</a:t>
            </a:r>
          </a:p>
          <a:p>
            <a:pPr marL="285750" indent="-285750" eaLnBrk="1" hangingPunct="1">
              <a:buFont typeface="Arial" panose="020B0604020202020204" pitchFamily="34" charset="0"/>
              <a:buChar char="•"/>
            </a:pPr>
            <a:r>
              <a:rPr lang="pl-PL" altLang="zh-CN" sz="1600" dirty="0">
                <a:solidFill>
                  <a:srgbClr val="D8B765"/>
                </a:solidFill>
                <a:latin typeface="Microsoft YaHei" panose="020B0503020204020204" pitchFamily="34" charset="-122"/>
                <a:ea typeface="Microsoft YaHei" panose="020B0503020204020204" pitchFamily="34" charset="-122"/>
              </a:rPr>
              <a:t>git </a:t>
            </a:r>
            <a:r>
              <a:rPr lang="pl-PL" altLang="zh-CN" sz="1600" dirty="0" err="1">
                <a:solidFill>
                  <a:srgbClr val="D8B765"/>
                </a:solidFill>
                <a:latin typeface="Microsoft YaHei" panose="020B0503020204020204" pitchFamily="34" charset="-122"/>
                <a:ea typeface="Microsoft YaHei" panose="020B0503020204020204" pitchFamily="34" charset="-122"/>
              </a:rPr>
              <a:t>rm</a:t>
            </a:r>
            <a:r>
              <a:rPr lang="pl-PL" altLang="zh-CN" sz="1600" dirty="0">
                <a:solidFill>
                  <a:srgbClr val="D8B765"/>
                </a:solidFill>
                <a:latin typeface="Microsoft YaHei" panose="020B0503020204020204" pitchFamily="34" charset="-122"/>
                <a:ea typeface="Microsoft YaHei" panose="020B0503020204020204" pitchFamily="34" charset="-122"/>
              </a:rPr>
              <a:t> </a:t>
            </a:r>
            <a:r>
              <a:rPr lang="pl-PL" altLang="zh-CN" sz="1600" dirty="0">
                <a:solidFill>
                  <a:srgbClr val="F7F7F7"/>
                </a:solidFill>
                <a:latin typeface="Microsoft YaHei" panose="020B0503020204020204" pitchFamily="34" charset="-122"/>
                <a:ea typeface="Microsoft YaHei" panose="020B0503020204020204" pitchFamily="34" charset="-122"/>
              </a:rPr>
              <a:t>-f </a:t>
            </a:r>
            <a:r>
              <a:rPr lang="pl-PL" altLang="zh-CN" sz="1600" dirty="0">
                <a:solidFill>
                  <a:srgbClr val="00B050"/>
                </a:solidFill>
                <a:latin typeface="Microsoft YaHei" panose="020B0503020204020204" pitchFamily="34" charset="-122"/>
                <a:ea typeface="Microsoft YaHei" panose="020B0503020204020204" pitchFamily="34" charset="-122"/>
              </a:rPr>
              <a:t>&lt;file&gt; </a:t>
            </a:r>
            <a:r>
              <a:rPr lang="pl-PL" altLang="zh-CN" sz="1600" dirty="0">
                <a:solidFill>
                  <a:srgbClr val="FF66FF"/>
                </a:solidFill>
                <a:latin typeface="Microsoft YaHei" panose="020B0503020204020204" pitchFamily="34" charset="-122"/>
                <a:ea typeface="Microsoft YaHei" panose="020B0503020204020204" pitchFamily="34" charset="-122"/>
              </a:rPr>
              <a:t>&lt;- flaga </a:t>
            </a:r>
            <a:r>
              <a:rPr lang="pl-PL" altLang="zh-CN" sz="1600" dirty="0">
                <a:solidFill>
                  <a:schemeClr val="bg1"/>
                </a:solidFill>
                <a:latin typeface="Microsoft YaHei" panose="020B0503020204020204" pitchFamily="34" charset="-122"/>
                <a:ea typeface="Microsoft YaHei" panose="020B0503020204020204" pitchFamily="34" charset="-122"/>
              </a:rPr>
              <a:t>-f </a:t>
            </a:r>
            <a:r>
              <a:rPr lang="pl-PL" altLang="zh-CN" sz="1600" dirty="0">
                <a:solidFill>
                  <a:srgbClr val="FF66FF"/>
                </a:solidFill>
                <a:latin typeface="Microsoft YaHei" panose="020B0503020204020204" pitchFamily="34" charset="-122"/>
                <a:ea typeface="Microsoft YaHei" panose="020B0503020204020204" pitchFamily="34" charset="-122"/>
              </a:rPr>
              <a:t>wymusza usunięcie pliku,</a:t>
            </a:r>
          </a:p>
          <a:p>
            <a:pPr marL="285750" indent="-285750" eaLnBrk="1" hangingPunct="1">
              <a:buFont typeface="Arial" panose="020B0604020202020204" pitchFamily="34" charset="0"/>
              <a:buChar char="•"/>
            </a:pPr>
            <a:r>
              <a:rPr lang="pl-PL" altLang="zh-CN" sz="1600" dirty="0">
                <a:solidFill>
                  <a:srgbClr val="D8B765"/>
                </a:solidFill>
                <a:latin typeface="Microsoft YaHei" panose="020B0503020204020204" pitchFamily="34" charset="-122"/>
                <a:ea typeface="Microsoft YaHei" panose="020B0503020204020204" pitchFamily="34" charset="-122"/>
              </a:rPr>
              <a:t>git </a:t>
            </a:r>
            <a:r>
              <a:rPr lang="pl-PL" altLang="zh-CN" sz="1600" dirty="0" err="1">
                <a:solidFill>
                  <a:srgbClr val="D8B765"/>
                </a:solidFill>
                <a:latin typeface="Microsoft YaHei" panose="020B0503020204020204" pitchFamily="34" charset="-122"/>
                <a:ea typeface="Microsoft YaHei" panose="020B0503020204020204" pitchFamily="34" charset="-122"/>
              </a:rPr>
              <a:t>rm</a:t>
            </a:r>
            <a:r>
              <a:rPr lang="pl-PL" altLang="zh-CN" sz="1600" dirty="0">
                <a:solidFill>
                  <a:srgbClr val="D8B765"/>
                </a:solidFill>
                <a:latin typeface="Microsoft YaHei" panose="020B0503020204020204" pitchFamily="34" charset="-122"/>
                <a:ea typeface="Microsoft YaHei" panose="020B0503020204020204" pitchFamily="34" charset="-122"/>
              </a:rPr>
              <a:t> </a:t>
            </a:r>
            <a:r>
              <a:rPr lang="pl-PL" altLang="zh-CN" sz="1600" dirty="0">
                <a:solidFill>
                  <a:srgbClr val="F7F7F7"/>
                </a:solidFill>
                <a:latin typeface="Microsoft YaHei" panose="020B0503020204020204" pitchFamily="34" charset="-122"/>
                <a:ea typeface="Microsoft YaHei" panose="020B0503020204020204" pitchFamily="34" charset="-122"/>
              </a:rPr>
              <a:t>--</a:t>
            </a:r>
            <a:r>
              <a:rPr lang="pl-PL" altLang="zh-CN" sz="1600" dirty="0" err="1">
                <a:solidFill>
                  <a:srgbClr val="F7F7F7"/>
                </a:solidFill>
                <a:latin typeface="Microsoft YaHei" panose="020B0503020204020204" pitchFamily="34" charset="-122"/>
                <a:ea typeface="Microsoft YaHei" panose="020B0503020204020204" pitchFamily="34" charset="-122"/>
              </a:rPr>
              <a:t>cached</a:t>
            </a:r>
            <a:r>
              <a:rPr lang="pl-PL" altLang="zh-CN" sz="1600" dirty="0">
                <a:solidFill>
                  <a:srgbClr val="F7F7F7"/>
                </a:solidFill>
                <a:latin typeface="Microsoft YaHei" panose="020B0503020204020204" pitchFamily="34" charset="-122"/>
                <a:ea typeface="Microsoft YaHei" panose="020B0503020204020204" pitchFamily="34" charset="-122"/>
              </a:rPr>
              <a:t> </a:t>
            </a:r>
            <a:r>
              <a:rPr lang="pl-PL" altLang="zh-CN" sz="1600" dirty="0">
                <a:solidFill>
                  <a:srgbClr val="00B050"/>
                </a:solidFill>
                <a:latin typeface="Microsoft YaHei" panose="020B0503020204020204" pitchFamily="34" charset="-122"/>
                <a:ea typeface="Microsoft YaHei" panose="020B0503020204020204" pitchFamily="34" charset="-122"/>
              </a:rPr>
              <a:t>&lt;file&gt; </a:t>
            </a:r>
            <a:r>
              <a:rPr lang="pl-PL" altLang="zh-CN" sz="1600" dirty="0">
                <a:solidFill>
                  <a:srgbClr val="FF66FF"/>
                </a:solidFill>
                <a:latin typeface="Microsoft YaHei" panose="020B0503020204020204" pitchFamily="34" charset="-122"/>
                <a:ea typeface="Microsoft YaHei" panose="020B0503020204020204" pitchFamily="34" charset="-122"/>
              </a:rPr>
              <a:t>&lt;- flaga </a:t>
            </a:r>
            <a:r>
              <a:rPr lang="pl-PL" altLang="zh-CN" sz="1600" dirty="0">
                <a:solidFill>
                  <a:schemeClr val="bg1"/>
                </a:solidFill>
                <a:latin typeface="Microsoft YaHei" panose="020B0503020204020204" pitchFamily="34" charset="-122"/>
                <a:ea typeface="Microsoft YaHei" panose="020B0503020204020204" pitchFamily="34" charset="-122"/>
              </a:rPr>
              <a:t>--</a:t>
            </a:r>
            <a:r>
              <a:rPr lang="pl-PL" altLang="zh-CN" sz="1600" dirty="0" err="1">
                <a:solidFill>
                  <a:schemeClr val="bg1"/>
                </a:solidFill>
                <a:latin typeface="Microsoft YaHei" panose="020B0503020204020204" pitchFamily="34" charset="-122"/>
                <a:ea typeface="Microsoft YaHei" panose="020B0503020204020204" pitchFamily="34" charset="-122"/>
              </a:rPr>
              <a:t>cached</a:t>
            </a:r>
            <a:r>
              <a:rPr lang="pl-PL" altLang="zh-CN" sz="1600" dirty="0">
                <a:solidFill>
                  <a:schemeClr val="bg1"/>
                </a:solidFill>
                <a:latin typeface="Microsoft YaHei" panose="020B0503020204020204" pitchFamily="34" charset="-122"/>
                <a:ea typeface="Microsoft YaHei" panose="020B0503020204020204" pitchFamily="34" charset="-122"/>
              </a:rPr>
              <a:t> </a:t>
            </a:r>
            <a:r>
              <a:rPr lang="pl-PL" altLang="zh-CN" sz="1600" dirty="0">
                <a:solidFill>
                  <a:srgbClr val="FF66FF"/>
                </a:solidFill>
                <a:latin typeface="Microsoft YaHei" panose="020B0503020204020204" pitchFamily="34" charset="-122"/>
                <a:ea typeface="Microsoft YaHei" panose="020B0503020204020204" pitchFamily="34" charset="-122"/>
              </a:rPr>
              <a:t>zachowuje plik, jednocześnie nie rejestrując dalej jego zmian</a:t>
            </a:r>
          </a:p>
          <a:p>
            <a:pPr marL="285750" indent="-285750" eaLnBrk="1" hangingPunct="1">
              <a:buFont typeface="Arial" panose="020B0604020202020204" pitchFamily="34" charset="0"/>
              <a:buChar char="•"/>
            </a:pPr>
            <a:endParaRPr lang="pl-PL" altLang="zh-CN" sz="1600" dirty="0">
              <a:solidFill>
                <a:srgbClr val="FF66FF"/>
              </a:solidFill>
              <a:latin typeface="Microsoft YaHei" panose="020B0503020204020204" pitchFamily="34" charset="-122"/>
              <a:ea typeface="Microsoft YaHei" panose="020B0503020204020204" pitchFamily="34" charset="-122"/>
            </a:endParaRPr>
          </a:p>
          <a:p>
            <a:pPr marL="285750" indent="-285750" eaLnBrk="1" hangingPunct="1">
              <a:buFont typeface="Arial" panose="020B0604020202020204" pitchFamily="34" charset="0"/>
              <a:buChar char="•"/>
            </a:pPr>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endParaRPr lang="pl-PL" altLang="zh-CN" sz="1600" dirty="0">
              <a:solidFill>
                <a:srgbClr val="FF66FF"/>
              </a:solidFill>
              <a:latin typeface="Microsoft YaHei" panose="020B0503020204020204" pitchFamily="34" charset="-122"/>
              <a:ea typeface="Microsoft YaHei" panose="020B0503020204020204" pitchFamily="34" charset="-122"/>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3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commit</a:t>
            </a:r>
            <a:r>
              <a:rPr lang="pl-PL" altLang="zh-CN" sz="2800" dirty="0">
                <a:solidFill>
                  <a:srgbClr val="DAB865"/>
                </a:solidFill>
              </a:rPr>
              <a:t> –m </a:t>
            </a:r>
            <a:r>
              <a:rPr lang="pl-PL" altLang="zh-CN" sz="2800" dirty="0">
                <a:solidFill>
                  <a:schemeClr val="accent6">
                    <a:lumMod val="75000"/>
                  </a:schemeClr>
                </a:solidFill>
              </a:rPr>
              <a:t>&lt;</a:t>
            </a:r>
            <a:r>
              <a:rPr lang="pl-PL" altLang="zh-CN" sz="2800" dirty="0" err="1">
                <a:solidFill>
                  <a:schemeClr val="accent6">
                    <a:lumMod val="75000"/>
                  </a:schemeClr>
                </a:solidFill>
              </a:rPr>
              <a:t>message</a:t>
            </a:r>
            <a:r>
              <a:rPr lang="pl-PL" altLang="zh-CN" sz="2800" dirty="0">
                <a:solidFill>
                  <a:schemeClr val="accent6">
                    <a:lumMod val="75000"/>
                  </a:schemeClr>
                </a:solidFill>
              </a:rPr>
              <a:t>&gt;</a:t>
            </a:r>
            <a:endParaRPr lang="zh-CN" altLang="en-US" sz="2800" dirty="0">
              <a:solidFill>
                <a:schemeClr val="accent6">
                  <a:lumMod val="75000"/>
                </a:schemeClr>
              </a:solidFill>
            </a:endParaRPr>
          </a:p>
        </p:txBody>
      </p:sp>
      <p:sp>
        <p:nvSpPr>
          <p:cNvPr id="4" name="矩形 3"/>
          <p:cNvSpPr/>
          <p:nvPr/>
        </p:nvSpPr>
        <p:spPr>
          <a:xfrm>
            <a:off x="848125" y="1939032"/>
            <a:ext cx="10495750" cy="830997"/>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Wszystkie pliki będące w stanie śledzenia zostają zatwierdzone. Każdy </a:t>
            </a:r>
            <a:r>
              <a:rPr lang="pl-PL" altLang="zh-CN" sz="1600" dirty="0" err="1">
                <a:solidFill>
                  <a:srgbClr val="F7F7F7"/>
                </a:solidFill>
                <a:latin typeface="Microsoft YaHei" panose="020B0503020204020204" pitchFamily="34" charset="-122"/>
                <a:ea typeface="Microsoft YaHei" panose="020B0503020204020204" pitchFamily="34" charset="-122"/>
              </a:rPr>
              <a:t>commit</a:t>
            </a:r>
            <a:r>
              <a:rPr lang="pl-PL" altLang="zh-CN" sz="1600" dirty="0">
                <a:solidFill>
                  <a:srgbClr val="F7F7F7"/>
                </a:solidFill>
                <a:latin typeface="Microsoft YaHei" panose="020B0503020204020204" pitchFamily="34" charset="-122"/>
                <a:ea typeface="Microsoft YaHei" panose="020B0503020204020204" pitchFamily="34" charset="-122"/>
              </a:rPr>
              <a:t> musi być opisany – klarownie i na temat. </a:t>
            </a:r>
            <a:r>
              <a:rPr lang="pl-PL" altLang="zh-CN" sz="1600" dirty="0" err="1">
                <a:solidFill>
                  <a:srgbClr val="F7F7F7"/>
                </a:solidFill>
                <a:latin typeface="Microsoft YaHei" panose="020B0503020204020204" pitchFamily="34" charset="-122"/>
                <a:ea typeface="Microsoft YaHei" panose="020B0503020204020204" pitchFamily="34" charset="-122"/>
              </a:rPr>
              <a:t>Commit</a:t>
            </a:r>
            <a:r>
              <a:rPr lang="pl-PL" altLang="zh-CN" sz="1600" dirty="0">
                <a:solidFill>
                  <a:srgbClr val="F7F7F7"/>
                </a:solidFill>
                <a:latin typeface="Microsoft YaHei" panose="020B0503020204020204" pitchFamily="34" charset="-122"/>
                <a:ea typeface="Microsoft YaHei" panose="020B0503020204020204" pitchFamily="34" charset="-122"/>
              </a:rPr>
              <a:t> można porównać jako pewien punkt w historii kodu, do którego możemy zawsze potem wrócić.</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2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push</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wysłania obecnych zmian na serwer.</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074" name="Picture 2" descr="How to do Git push pull requests - YouTube">
            <a:extLst>
              <a:ext uri="{FF2B5EF4-FFF2-40B4-BE49-F238E27FC236}">
                <a16:creationId xmlns:a16="http://schemas.microsoft.com/office/drawing/2014/main" id="{36572713-FA46-4DD4-AEDD-69C67380B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04" y="3021863"/>
            <a:ext cx="5892325" cy="331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fetch</a:t>
            </a:r>
            <a:endParaRPr lang="zh-CN" altLang="en-US" sz="2800" dirty="0">
              <a:solidFill>
                <a:srgbClr val="DAB865"/>
              </a:solidFill>
              <a:latin typeface="Calibri" panose="020F0502020204030204" pitchFamily="34" charset="0"/>
            </a:endParaRPr>
          </a:p>
        </p:txBody>
      </p:sp>
      <p:sp>
        <p:nvSpPr>
          <p:cNvPr id="4" name="矩形 3"/>
          <p:cNvSpPr/>
          <p:nvPr/>
        </p:nvSpPr>
        <p:spPr>
          <a:xfrm>
            <a:off x="848125" y="1842723"/>
            <a:ext cx="10495750" cy="107721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Sprawdza zmiany jakie wystąpiły na serwerze, pobierając jedynie metadane o zmianach w plikach. Dobrą praktyką jest wykonywać to polecenie zanim postanowimy zsynchronizować zmiany z serwera, gdyż wykonując </a:t>
            </a:r>
            <a:r>
              <a:rPr lang="pl-PL" altLang="zh-CN" sz="1600" dirty="0">
                <a:solidFill>
                  <a:srgbClr val="DBB768"/>
                </a:solidFill>
                <a:latin typeface="Microsoft YaHei" panose="020B0503020204020204" pitchFamily="34" charset="-122"/>
                <a:ea typeface="Microsoft YaHei" panose="020B0503020204020204" pitchFamily="34" charset="-122"/>
              </a:rPr>
              <a:t>git </a:t>
            </a:r>
            <a:r>
              <a:rPr lang="pl-PL" altLang="zh-CN" sz="1600" dirty="0" err="1">
                <a:solidFill>
                  <a:srgbClr val="DBB768"/>
                </a:solidFill>
                <a:latin typeface="Microsoft YaHei" panose="020B0503020204020204" pitchFamily="34" charset="-122"/>
                <a:ea typeface="Microsoft YaHei" panose="020B0503020204020204" pitchFamily="34" charset="-122"/>
              </a:rPr>
              <a:t>pull</a:t>
            </a:r>
            <a:r>
              <a:rPr lang="pl-PL" altLang="zh-CN" sz="1600" dirty="0">
                <a:solidFill>
                  <a:srgbClr val="F7F7F7"/>
                </a:solidFill>
                <a:latin typeface="Microsoft YaHei" panose="020B0503020204020204" pitchFamily="34" charset="-122"/>
                <a:ea typeface="Microsoft YaHei" panose="020B0503020204020204" pitchFamily="34" charset="-122"/>
              </a:rPr>
              <a:t>, możemy się spodziewać nadpisania/modyfikacji obecnych plików w repozytorium lokalnym.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28" name="Picture 4" descr="Git fetch vs Git pull | kheri.net">
            <a:extLst>
              <a:ext uri="{FF2B5EF4-FFF2-40B4-BE49-F238E27FC236}">
                <a16:creationId xmlns:a16="http://schemas.microsoft.com/office/drawing/2014/main" id="{24070F6B-9FF0-4759-B4E6-B3F939FB0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3429000"/>
            <a:ext cx="61912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3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pull</a:t>
            </a:r>
            <a:endParaRPr lang="zh-CN" altLang="en-US" sz="2800" dirty="0">
              <a:solidFill>
                <a:srgbClr val="DAB865"/>
              </a:solidFill>
              <a:latin typeface="Calibri" panose="020F0502020204030204" pitchFamily="34" charset="0"/>
            </a:endParaRPr>
          </a:p>
        </p:txBody>
      </p:sp>
      <p:sp>
        <p:nvSpPr>
          <p:cNvPr id="4" name="矩形 3"/>
          <p:cNvSpPr/>
          <p:nvPr/>
        </p:nvSpPr>
        <p:spPr>
          <a:xfrm>
            <a:off x="848125" y="1842723"/>
            <a:ext cx="10495750" cy="830997"/>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Synchronizuje lokalne repozytorium ze zdalnym, pobierając zawartość z serwera. Używa się go po operacji </a:t>
            </a:r>
            <a:r>
              <a:rPr lang="pl-PL" altLang="zh-CN" sz="1600" dirty="0">
                <a:solidFill>
                  <a:srgbClr val="DBB768"/>
                </a:solidFill>
                <a:latin typeface="Microsoft YaHei" panose="020B0503020204020204" pitchFamily="34" charset="-122"/>
                <a:ea typeface="Microsoft YaHei" panose="020B0503020204020204" pitchFamily="34" charset="-122"/>
              </a:rPr>
              <a:t>git clone</a:t>
            </a:r>
            <a:r>
              <a:rPr lang="pl-PL" altLang="zh-CN" sz="1600" dirty="0">
                <a:solidFill>
                  <a:srgbClr val="F7F7F7"/>
                </a:solidFill>
                <a:latin typeface="Microsoft YaHei" panose="020B0503020204020204" pitchFamily="34" charset="-122"/>
                <a:ea typeface="Microsoft YaHei" panose="020B0503020204020204" pitchFamily="34" charset="-122"/>
              </a:rPr>
              <a:t>. Polecenie to robi dokładnie to samo co </a:t>
            </a:r>
            <a:r>
              <a:rPr lang="pl-PL" altLang="zh-CN" sz="1600" dirty="0" err="1">
                <a:solidFill>
                  <a:srgbClr val="DBB768"/>
                </a:solidFill>
                <a:latin typeface="Microsoft YaHei" panose="020B0503020204020204" pitchFamily="34" charset="-122"/>
                <a:ea typeface="Microsoft YaHei" panose="020B0503020204020204" pitchFamily="34" charset="-122"/>
              </a:rPr>
              <a:t>fetch</a:t>
            </a:r>
            <a:r>
              <a:rPr lang="pl-PL" altLang="zh-CN" sz="1600" dirty="0">
                <a:solidFill>
                  <a:srgbClr val="F7F7F7"/>
                </a:solidFill>
                <a:latin typeface="Microsoft YaHei" panose="020B0503020204020204" pitchFamily="34" charset="-122"/>
                <a:ea typeface="Microsoft YaHei" panose="020B0503020204020204" pitchFamily="34" charset="-122"/>
              </a:rPr>
              <a:t>, dodatkowo jednak </a:t>
            </a:r>
            <a:r>
              <a:rPr lang="pl-PL" altLang="zh-CN" sz="1600" dirty="0" err="1">
                <a:solidFill>
                  <a:srgbClr val="DBB768"/>
                </a:solidFill>
                <a:latin typeface="Microsoft YaHei" panose="020B0503020204020204" pitchFamily="34" charset="-122"/>
                <a:ea typeface="Microsoft YaHei" panose="020B0503020204020204" pitchFamily="34" charset="-122"/>
              </a:rPr>
              <a:t>pull</a:t>
            </a:r>
            <a:r>
              <a:rPr lang="pl-PL" altLang="zh-CN" sz="1600" dirty="0">
                <a:solidFill>
                  <a:srgbClr val="F7F7F7"/>
                </a:solidFill>
                <a:latin typeface="Microsoft YaHei" panose="020B0503020204020204" pitchFamily="34" charset="-122"/>
                <a:ea typeface="Microsoft YaHei" panose="020B0503020204020204" pitchFamily="34" charset="-122"/>
              </a:rPr>
              <a:t> wykonuje </a:t>
            </a:r>
            <a:r>
              <a:rPr lang="pl-PL" altLang="zh-CN" sz="1600" dirty="0" err="1">
                <a:solidFill>
                  <a:srgbClr val="DBB768"/>
                </a:solidFill>
                <a:latin typeface="Microsoft YaHei" panose="020B0503020204020204" pitchFamily="34" charset="-122"/>
                <a:ea typeface="Microsoft YaHei" panose="020B0503020204020204" pitchFamily="34" charset="-122"/>
              </a:rPr>
              <a:t>merge</a:t>
            </a:r>
            <a:r>
              <a:rPr lang="pl-PL" altLang="zh-CN" sz="1600" dirty="0">
                <a:solidFill>
                  <a:srgbClr val="F7F7F7"/>
                </a:solidFill>
                <a:latin typeface="Microsoft YaHei" panose="020B0503020204020204" pitchFamily="34" charset="-122"/>
                <a:ea typeface="Microsoft YaHei" panose="020B0503020204020204" pitchFamily="34" charset="-122"/>
              </a:rPr>
              <a:t> zdalnego z lokalnym repozytorium.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050" name="Picture 2" descr="Git fetch vs Git pull | kheri.net">
            <a:extLst>
              <a:ext uri="{FF2B5EF4-FFF2-40B4-BE49-F238E27FC236}">
                <a16:creationId xmlns:a16="http://schemas.microsoft.com/office/drawing/2014/main" id="{676EA3B4-BE5D-419F-B698-CDB4A16D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3429000"/>
            <a:ext cx="61912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9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Plik .</a:t>
            </a:r>
            <a:r>
              <a:rPr lang="pl-PL" altLang="zh-CN" sz="2800" dirty="0" err="1">
                <a:solidFill>
                  <a:srgbClr val="DAB865"/>
                </a:solidFill>
              </a:rPr>
              <a:t>gitignore</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107721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Plik ten służy do wykluczenia śledzenia pewnych plików będących w repozytorium. Mogą to być np. pliki obiektowe po kompilacji, które zasadniczo zaśmiecały by tylko miejsce w zdalnym repozytorium, wszelkiego rodzaju obrazki, pliki zasobów. Przykładowa zawartość pliku (tekst po strzałkach traktować jako komentarz do linijki):</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pole tekstowe 10">
            <a:extLst>
              <a:ext uri="{FF2B5EF4-FFF2-40B4-BE49-F238E27FC236}">
                <a16:creationId xmlns:a16="http://schemas.microsoft.com/office/drawing/2014/main" id="{D4D1141B-49A5-4F65-B016-D92607955DB9}"/>
              </a:ext>
            </a:extLst>
          </p:cNvPr>
          <p:cNvSpPr txBox="1"/>
          <p:nvPr/>
        </p:nvSpPr>
        <p:spPr>
          <a:xfrm>
            <a:off x="1504060" y="3429000"/>
            <a:ext cx="8844897" cy="2862322"/>
          </a:xfrm>
          <a:prstGeom prst="rect">
            <a:avLst/>
          </a:prstGeom>
          <a:solidFill>
            <a:schemeClr val="tx1">
              <a:lumMod val="85000"/>
              <a:lumOff val="15000"/>
            </a:schemeClr>
          </a:solidFill>
        </p:spPr>
        <p:txBody>
          <a:bodyPr wrap="square">
            <a:spAutoFit/>
          </a:bodyPr>
          <a:lstStyle/>
          <a:p>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.exe</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wszystkie pliki exe</a:t>
            </a:r>
            <a:br>
              <a:rPr lang="en-US" dirty="0">
                <a:solidFill>
                  <a:srgbClr val="FF66FF"/>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.obj</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wszystkie pliki </a:t>
            </a:r>
            <a:r>
              <a:rPr lang="pl-PL" dirty="0" err="1">
                <a:solidFill>
                  <a:srgbClr val="FF66FF"/>
                </a:solidFill>
                <a:effectLst/>
                <a:latin typeface="Consolas" panose="020B0609020204030204" pitchFamily="49" charset="0"/>
              </a:rPr>
              <a:t>obj</a:t>
            </a:r>
            <a:br>
              <a:rPr lang="en-US" dirty="0">
                <a:solidFill>
                  <a:srgbClr val="FF66FF"/>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a:t>
            </a:r>
            <a:r>
              <a:rPr lang="en-US" dirty="0" err="1">
                <a:solidFill>
                  <a:srgbClr val="A6E22C"/>
                </a:solidFill>
                <a:effectLst/>
                <a:latin typeface="Consolas" panose="020B0609020204030204" pitchFamily="49" charset="0"/>
              </a:rPr>
              <a:t>dll</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wszystkie pliki </a:t>
            </a:r>
            <a:r>
              <a:rPr lang="pl-PL" dirty="0" err="1">
                <a:solidFill>
                  <a:srgbClr val="FF66FF"/>
                </a:solidFill>
                <a:effectLst/>
                <a:latin typeface="Consolas" panose="020B0609020204030204" pitchFamily="49" charset="0"/>
              </a:rPr>
              <a:t>dll</a:t>
            </a:r>
            <a:br>
              <a:rPr lang="en-US" dirty="0">
                <a:solidFill>
                  <a:srgbClr val="F8F8F2"/>
                </a:solidFill>
                <a:effectLst/>
                <a:latin typeface="Consolas" panose="020B0609020204030204" pitchFamily="49" charset="0"/>
              </a:rPr>
            </a:b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wszystko z katalogu </a:t>
            </a:r>
            <a:r>
              <a:rPr lang="pl-PL" dirty="0" err="1">
                <a:solidFill>
                  <a:srgbClr val="FF66FF"/>
                </a:solidFill>
                <a:effectLst/>
                <a:latin typeface="Consolas" panose="020B0609020204030204" pitchFamily="49" charset="0"/>
              </a:rPr>
              <a:t>build</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build/assets/</a:t>
            </a:r>
            <a:r>
              <a:rPr lang="en-US" dirty="0">
                <a:solidFill>
                  <a:srgbClr val="F92472"/>
                </a:solidFill>
                <a:effectLst/>
                <a:latin typeface="Consolas" panose="020B0609020204030204" pitchFamily="49" charset="0"/>
              </a:rPr>
              <a:t>*</a:t>
            </a:r>
            <a:r>
              <a:rPr lang="pl-PL" dirty="0">
                <a:solidFill>
                  <a:srgbClr val="F92472"/>
                </a:solidFill>
                <a:effectLst/>
                <a:latin typeface="Consolas" panose="020B0609020204030204" pitchFamily="49" charset="0"/>
              </a:rPr>
              <a:t> &lt;- ale nie ignoruj to co jest w podkatalogu </a:t>
            </a:r>
            <a:r>
              <a:rPr lang="pl-PL" dirty="0" err="1">
                <a:solidFill>
                  <a:srgbClr val="F92472"/>
                </a:solidFill>
                <a:effectLst/>
                <a:latin typeface="Consolas" panose="020B0609020204030204" pitchFamily="49" charset="0"/>
              </a:rPr>
              <a:t>assets</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.vert</a:t>
            </a:r>
            <a:r>
              <a:rPr lang="pl-PL" dirty="0">
                <a:solidFill>
                  <a:srgbClr val="A6E22C"/>
                </a:solidFill>
                <a:effectLst/>
                <a:latin typeface="Consolas" panose="020B0609020204030204" pitchFamily="49" charset="0"/>
              </a:rPr>
              <a:t>   </a:t>
            </a:r>
            <a:r>
              <a:rPr lang="pl-PL" dirty="0">
                <a:solidFill>
                  <a:srgbClr val="F92472"/>
                </a:solidFill>
                <a:effectLst/>
                <a:latin typeface="Consolas" panose="020B0609020204030204" pitchFamily="49" charset="0"/>
              </a:rPr>
              <a:t>&lt;- nie ignoruj plików </a:t>
            </a:r>
            <a:r>
              <a:rPr lang="pl-PL" dirty="0" err="1">
                <a:solidFill>
                  <a:srgbClr val="F92472"/>
                </a:solidFill>
                <a:effectLst/>
                <a:latin typeface="Consolas" panose="020B0609020204030204" pitchFamily="49" charset="0"/>
              </a:rPr>
              <a:t>vert</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.frag</a:t>
            </a:r>
            <a:r>
              <a:rPr lang="pl-PL" dirty="0">
                <a:solidFill>
                  <a:srgbClr val="A6E22C"/>
                </a:solidFill>
                <a:effectLst/>
                <a:latin typeface="Consolas" panose="020B0609020204030204" pitchFamily="49" charset="0"/>
              </a:rPr>
              <a:t> </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a:t>
            </a:r>
            <a:r>
              <a:rPr lang="en-US" dirty="0" err="1">
                <a:solidFill>
                  <a:srgbClr val="A6E22C"/>
                </a:solidFill>
                <a:effectLst/>
                <a:latin typeface="Consolas" panose="020B0609020204030204" pitchFamily="49" charset="0"/>
              </a:rPr>
              <a:t>geom</a:t>
            </a:r>
            <a:br>
              <a:rPr lang="en-US" dirty="0">
                <a:solidFill>
                  <a:srgbClr val="F8F8F2"/>
                </a:solidFill>
                <a:effectLst/>
                <a:latin typeface="Consolas" panose="020B0609020204030204" pitchFamily="49" charset="0"/>
              </a:rPr>
            </a:br>
            <a:br>
              <a:rPr lang="en-US" dirty="0">
                <a:solidFill>
                  <a:srgbClr val="F8F8F2"/>
                </a:solidFill>
                <a:effectLst/>
                <a:latin typeface="Consolas" panose="020B0609020204030204" pitchFamily="49" charset="0"/>
              </a:rPr>
            </a:br>
            <a:endParaRPr lang="en-US"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34255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6604"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171" name="矩形 29"/>
          <p:cNvSpPr/>
          <p:nvPr/>
        </p:nvSpPr>
        <p:spPr>
          <a:xfrm>
            <a:off x="4035804" y="574229"/>
            <a:ext cx="3639692" cy="584775"/>
          </a:xfrm>
          <a:prstGeom prst="rect">
            <a:avLst/>
          </a:prstGeom>
          <a:noFill/>
          <a:ln w="9525">
            <a:noFill/>
          </a:ln>
        </p:spPr>
        <p:txBody>
          <a:bodyPr wrap="square">
            <a:spAutoFit/>
          </a:bodyPr>
          <a:lstStyle/>
          <a:p>
            <a:pPr algn="ctr" eaLnBrk="1" hangingPunct="1"/>
            <a:r>
              <a:rPr lang="pl-PL" altLang="zh-CN" sz="3200" dirty="0">
                <a:solidFill>
                  <a:schemeClr val="bg1"/>
                </a:solidFill>
                <a:latin typeface="Meiryo UI" panose="020B0604030504040204" pitchFamily="34" charset="-128"/>
                <a:ea typeface="Meiryo UI" panose="020B0604030504040204" pitchFamily="34" charset="-128"/>
              </a:rPr>
              <a:t>Git vs GitHub</a:t>
            </a:r>
            <a:r>
              <a:rPr lang="en-US" altLang="zh-CN" sz="3200" dirty="0">
                <a:solidFill>
                  <a:schemeClr val="bg1"/>
                </a:solidFill>
                <a:latin typeface="Meiryo UI" panose="020B0604030504040204" pitchFamily="34" charset="-128"/>
                <a:ea typeface="Meiryo UI" panose="020B0604030504040204" pitchFamily="34" charset="-128"/>
              </a:rPr>
              <a:t> </a:t>
            </a:r>
            <a:endParaRPr lang="zh-CN" altLang="en-US" sz="32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856823" y="2138887"/>
            <a:ext cx="2891081" cy="523875"/>
          </a:xfrm>
          <a:prstGeom prst="rect">
            <a:avLst/>
          </a:prstGeom>
          <a:noFill/>
          <a:ln w="9525">
            <a:noFill/>
          </a:ln>
        </p:spPr>
        <p:txBody>
          <a:bodyPr wrap="square">
            <a:spAutoFit/>
          </a:bodyPr>
          <a:lstStyle/>
          <a:p>
            <a:pPr algn="ctr" defTabSz="913130" eaLnBrk="1" hangingPunct="1"/>
            <a:r>
              <a:rPr lang="pl-PL" altLang="zh-CN" sz="2800" dirty="0">
                <a:solidFill>
                  <a:srgbClr val="DAB865"/>
                </a:solidFill>
              </a:rPr>
              <a:t>GitHub</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742767" y="2897148"/>
            <a:ext cx="3005137" cy="2246769"/>
          </a:xfrm>
          <a:prstGeom prst="rect">
            <a:avLst/>
          </a:prstGeom>
          <a:noFill/>
          <a:ln w="9525">
            <a:noFill/>
          </a:ln>
        </p:spPr>
        <p:txBody>
          <a:bodyPr>
            <a:spAutoFit/>
          </a:bodyPr>
          <a:lstStyle/>
          <a:p>
            <a:pPr defTabSz="913130" eaLnBrk="1" hangingPunct="1"/>
            <a:r>
              <a:rPr lang="pl-PL" altLang="zh-CN" sz="2000" dirty="0">
                <a:solidFill>
                  <a:srgbClr val="DAB865"/>
                </a:solidFill>
                <a:latin typeface="Calibri" panose="020F0502020204030204" pitchFamily="34" charset="0"/>
              </a:rPr>
              <a:t>GitHub to usługa hostingu umożliwiająca zarządzanie repozytoriami Git. Przy jego pomocy jesteśmy w stanie udostępnić swój kod w jednym miejscu dla wszystkich.</a:t>
            </a:r>
            <a:endParaRPr lang="zh-CN" altLang="en-US" sz="2000" dirty="0">
              <a:solidFill>
                <a:srgbClr val="DAB865"/>
              </a:solidFill>
              <a:latin typeface="Calibri" panose="020F0502020204030204" pitchFamily="34" charset="0"/>
            </a:endParaRPr>
          </a:p>
        </p:txBody>
      </p:sp>
      <p:sp>
        <p:nvSpPr>
          <p:cNvPr id="7179" name="文本框 38"/>
          <p:cNvSpPr txBox="1"/>
          <p:nvPr/>
        </p:nvSpPr>
        <p:spPr>
          <a:xfrm>
            <a:off x="882491" y="2029876"/>
            <a:ext cx="2452687" cy="523220"/>
          </a:xfrm>
          <a:prstGeom prst="rect">
            <a:avLst/>
          </a:prstGeom>
          <a:noFill/>
          <a:ln w="9525">
            <a:noFill/>
          </a:ln>
        </p:spPr>
        <p:txBody>
          <a:bodyPr wrap="square">
            <a:spAutoFit/>
          </a:bodyPr>
          <a:lstStyle/>
          <a:p>
            <a:pPr algn="ctr" defTabSz="913130" eaLnBrk="1" hangingPunct="1"/>
            <a:r>
              <a:rPr lang="pl-PL" altLang="zh-CN" sz="2800" dirty="0">
                <a:solidFill>
                  <a:schemeClr val="bg1"/>
                </a:solidFill>
              </a:rPr>
              <a:t>Git</a:t>
            </a:r>
            <a:endParaRPr lang="zh-CN" altLang="en-US" sz="2800" dirty="0">
              <a:solidFill>
                <a:schemeClr val="bg1"/>
              </a:solidFill>
              <a:latin typeface="Calibri" panose="020F0502020204030204" pitchFamily="34" charset="0"/>
            </a:endParaRPr>
          </a:p>
        </p:txBody>
      </p:sp>
      <p:sp>
        <p:nvSpPr>
          <p:cNvPr id="7180" name="文本框 39"/>
          <p:cNvSpPr txBox="1"/>
          <p:nvPr/>
        </p:nvSpPr>
        <p:spPr>
          <a:xfrm>
            <a:off x="882492" y="2897148"/>
            <a:ext cx="3006725" cy="1754326"/>
          </a:xfrm>
          <a:prstGeom prst="rect">
            <a:avLst/>
          </a:prstGeom>
          <a:noFill/>
          <a:ln w="9525">
            <a:noFill/>
          </a:ln>
        </p:spPr>
        <p:txBody>
          <a:bodyPr wrap="square">
            <a:spAutoFit/>
          </a:bodyPr>
          <a:lstStyle/>
          <a:p>
            <a:pPr defTabSz="913130" eaLnBrk="1" hangingPunct="1"/>
            <a:r>
              <a:rPr lang="pl-PL" altLang="zh-CN" dirty="0">
                <a:solidFill>
                  <a:schemeClr val="bg1"/>
                </a:solidFill>
                <a:latin typeface="Calibri" panose="020F0502020204030204" pitchFamily="34" charset="0"/>
              </a:rPr>
              <a:t>Git jest rozproszonym systemem kontroli wersji ułatwiającym pracę nad tworzeniem aplikacji, stron internetowych i innych narzędzi w grupach.</a:t>
            </a:r>
            <a:endParaRPr lang="zh-CN" altLang="en-US" dirty="0">
              <a:solidFill>
                <a:schemeClr val="bg1"/>
              </a:solidFill>
              <a:latin typeface="Calibri" panose="020F0502020204030204" pitchFamily="34" charset="0"/>
            </a:endParaRPr>
          </a:p>
        </p:txBody>
      </p:sp>
      <p:pic>
        <p:nvPicPr>
          <p:cNvPr id="8" name="Obraz 7" descr="Obraz zawierający tekst&#10;&#10;Opis wygenerowany automatycznie">
            <a:extLst>
              <a:ext uri="{FF2B5EF4-FFF2-40B4-BE49-F238E27FC236}">
                <a16:creationId xmlns:a16="http://schemas.microsoft.com/office/drawing/2014/main" id="{F05998A7-7CA1-4B44-93C1-23995C64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625" y="2583943"/>
            <a:ext cx="4216050" cy="2246770"/>
          </a:xfrm>
          <a:prstGeom prst="rect">
            <a:avLst/>
          </a:prstGeom>
        </p:spPr>
      </p:pic>
    </p:spTree>
    <p:extLst>
      <p:ext uri="{BB962C8B-B14F-4D97-AF65-F5344CB8AC3E}">
        <p14:creationId xmlns:p14="http://schemas.microsoft.com/office/powerpoint/2010/main" val="728622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219" name="矩形 32"/>
          <p:cNvSpPr/>
          <p:nvPr/>
        </p:nvSpPr>
        <p:spPr>
          <a:xfrm>
            <a:off x="3708038" y="666562"/>
            <a:ext cx="4223849"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serwisy hostingowe</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227" name="组合 48"/>
          <p:cNvGrpSpPr/>
          <p:nvPr/>
        </p:nvGrpSpPr>
        <p:grpSpPr>
          <a:xfrm>
            <a:off x="387033" y="4061217"/>
            <a:ext cx="2681287" cy="917317"/>
            <a:chOff x="694401" y="3089193"/>
            <a:chExt cx="2009811" cy="688159"/>
          </a:xfrm>
        </p:grpSpPr>
        <p:sp>
          <p:nvSpPr>
            <p:cNvPr id="9237" name="文本框 49"/>
            <p:cNvSpPr txBox="1"/>
            <p:nvPr/>
          </p:nvSpPr>
          <p:spPr>
            <a:xfrm>
              <a:off x="694401" y="3089193"/>
              <a:ext cx="2009811" cy="277068"/>
            </a:xfrm>
            <a:prstGeom prst="rect">
              <a:avLst/>
            </a:prstGeom>
            <a:noFill/>
            <a:ln w="9525">
              <a:noFill/>
            </a:ln>
          </p:spPr>
          <p:txBody>
            <a:bodyPr>
              <a:spAutoFit/>
            </a:bodyPr>
            <a:lstStyle/>
            <a:p>
              <a:pPr algn="ct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BitBucket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277068"/>
            </a:xfrm>
            <a:prstGeom prst="rect">
              <a:avLst/>
            </a:prstGeom>
            <a:noFill/>
            <a:ln w="9525">
              <a:noFill/>
            </a:ln>
          </p:spPr>
          <p:txBody>
            <a:bodyPr>
              <a:spAutoFit/>
            </a:bodyPr>
            <a:lstStyle/>
            <a:p>
              <a:pPr algn="just" defTabSz="913130" eaLnBrk="1" hangingPunct="1"/>
              <a:endParaRPr lang="zh-CN" altLang="en-US" dirty="0">
                <a:solidFill>
                  <a:srgbClr val="FFFFFF"/>
                </a:solidFill>
                <a:latin typeface="Calibri" panose="020F0502020204030204" pitchFamily="34" charset="0"/>
              </a:endParaRPr>
            </a:p>
          </p:txBody>
        </p:sp>
      </p:grpSp>
      <p:sp>
        <p:nvSpPr>
          <p:cNvPr id="9235" name="文本框 52"/>
          <p:cNvSpPr txBox="1"/>
          <p:nvPr/>
        </p:nvSpPr>
        <p:spPr>
          <a:xfrm>
            <a:off x="3955668" y="410460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GitLab</a:t>
            </a:r>
            <a:r>
              <a:rPr lang="pl-PL" altLang="zh-CN" dirty="0">
                <a:solidFill>
                  <a:srgbClr val="DBB768"/>
                </a:solidFill>
                <a:latin typeface="Microsoft YaHei" panose="020B0503020204020204" pitchFamily="34" charset="-122"/>
                <a:ea typeface="Microsoft YaHei" panose="020B0503020204020204" pitchFamily="34" charset="-122"/>
              </a:rPr>
              <a:t> </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3" name="文本框 55"/>
          <p:cNvSpPr txBox="1"/>
          <p:nvPr/>
        </p:nvSpPr>
        <p:spPr>
          <a:xfrm>
            <a:off x="7148867" y="409437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Gitea</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1" name="文本框 58"/>
          <p:cNvSpPr txBox="1"/>
          <p:nvPr/>
        </p:nvSpPr>
        <p:spPr>
          <a:xfrm>
            <a:off x="9627658" y="4061217"/>
            <a:ext cx="1907576"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SourceForge</a:t>
            </a:r>
            <a:endParaRPr lang="zh-CN" altLang="en-US" dirty="0">
              <a:solidFill>
                <a:srgbClr val="DBB768"/>
              </a:solidFill>
              <a:latin typeface="Microsoft YaHei" panose="020B0503020204020204" pitchFamily="34" charset="-122"/>
              <a:ea typeface="Microsoft YaHei" panose="020B0503020204020204" pitchFamily="34" charset="-122"/>
            </a:endParaRPr>
          </a:p>
        </p:txBody>
      </p:sp>
      <p:pic>
        <p:nvPicPr>
          <p:cNvPr id="4" name="Obraz 3">
            <a:extLst>
              <a:ext uri="{FF2B5EF4-FFF2-40B4-BE49-F238E27FC236}">
                <a16:creationId xmlns:a16="http://schemas.microsoft.com/office/drawing/2014/main" id="{C8BA6D21-07FD-4ABF-B333-31BD2C7F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24" y="2245163"/>
            <a:ext cx="2949352" cy="1548410"/>
          </a:xfrm>
          <a:prstGeom prst="rect">
            <a:avLst/>
          </a:prstGeom>
        </p:spPr>
      </p:pic>
      <p:pic>
        <p:nvPicPr>
          <p:cNvPr id="6" name="Obraz 5">
            <a:extLst>
              <a:ext uri="{FF2B5EF4-FFF2-40B4-BE49-F238E27FC236}">
                <a16:creationId xmlns:a16="http://schemas.microsoft.com/office/drawing/2014/main" id="{C9974B74-A0E6-42BE-BDD0-771EEB20C9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24" y="1792853"/>
            <a:ext cx="2453030" cy="2453030"/>
          </a:xfrm>
          <a:prstGeom prst="rect">
            <a:avLst/>
          </a:prstGeom>
        </p:spPr>
      </p:pic>
      <p:pic>
        <p:nvPicPr>
          <p:cNvPr id="8" name="Obraz 7">
            <a:extLst>
              <a:ext uri="{FF2B5EF4-FFF2-40B4-BE49-F238E27FC236}">
                <a16:creationId xmlns:a16="http://schemas.microsoft.com/office/drawing/2014/main" id="{F8F8F0BD-51D0-4678-8914-5CE9856A1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020" y="1792853"/>
            <a:ext cx="2567019" cy="2567019"/>
          </a:xfrm>
          <a:prstGeom prst="rect">
            <a:avLst/>
          </a:prstGeom>
        </p:spPr>
      </p:pic>
      <p:pic>
        <p:nvPicPr>
          <p:cNvPr id="10" name="Obraz 9">
            <a:extLst>
              <a:ext uri="{FF2B5EF4-FFF2-40B4-BE49-F238E27FC236}">
                <a16:creationId xmlns:a16="http://schemas.microsoft.com/office/drawing/2014/main" id="{BD622039-80E7-4C2A-92CF-E3432EC62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087" y="1940936"/>
            <a:ext cx="2156864" cy="2156864"/>
          </a:xfrm>
          <a:prstGeom prst="rect">
            <a:avLst/>
          </a:prstGeom>
        </p:spPr>
      </p:pic>
    </p:spTree>
    <p:extLst>
      <p:ext uri="{BB962C8B-B14F-4D97-AF65-F5344CB8AC3E}">
        <p14:creationId xmlns:p14="http://schemas.microsoft.com/office/powerpoint/2010/main" val="4216654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1"/>
            <a:ext cx="12192000" cy="6254151"/>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Obraz 2">
            <a:extLst>
              <a:ext uri="{FF2B5EF4-FFF2-40B4-BE49-F238E27FC236}">
                <a16:creationId xmlns:a16="http://schemas.microsoft.com/office/drawing/2014/main" id="{3C9136E4-0076-42A6-ACD5-B1BBC94FB5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86" y="1928665"/>
            <a:ext cx="2674681" cy="3436965"/>
          </a:xfrm>
          <a:prstGeom prst="rect">
            <a:avLst/>
          </a:prstGeom>
        </p:spPr>
      </p:pic>
      <p:pic>
        <p:nvPicPr>
          <p:cNvPr id="5" name="Obraz 4">
            <a:extLst>
              <a:ext uri="{FF2B5EF4-FFF2-40B4-BE49-F238E27FC236}">
                <a16:creationId xmlns:a16="http://schemas.microsoft.com/office/drawing/2014/main" id="{6923159E-EF67-461F-869B-421C87F2D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14" y="1978259"/>
            <a:ext cx="5628016" cy="3364303"/>
          </a:xfrm>
          <a:prstGeom prst="rect">
            <a:avLst/>
          </a:prstGeom>
        </p:spPr>
      </p:pic>
      <p:pic>
        <p:nvPicPr>
          <p:cNvPr id="7" name="Obraz 6" descr="Obraz zawierający clipart, grafika wektorowa&#10;&#10;Opis wygenerowany automatycznie">
            <a:extLst>
              <a:ext uri="{FF2B5EF4-FFF2-40B4-BE49-F238E27FC236}">
                <a16:creationId xmlns:a16="http://schemas.microsoft.com/office/drawing/2014/main" id="{718B3B95-BFD5-4DF3-B97C-3C362A67C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934" y="1928665"/>
            <a:ext cx="2541510" cy="3436965"/>
          </a:xfrm>
          <a:prstGeom prst="rect">
            <a:avLst/>
          </a:prstGeom>
        </p:spPr>
      </p:pic>
      <p:sp>
        <p:nvSpPr>
          <p:cNvPr id="91" name="矩形 32">
            <a:extLst>
              <a:ext uri="{FF2B5EF4-FFF2-40B4-BE49-F238E27FC236}">
                <a16:creationId xmlns:a16="http://schemas.microsoft.com/office/drawing/2014/main" id="{75AF8D81-330A-4A51-981B-3CE6CFB0F3E9}"/>
              </a:ext>
            </a:extLst>
          </p:cNvPr>
          <p:cNvSpPr/>
          <p:nvPr/>
        </p:nvSpPr>
        <p:spPr>
          <a:xfrm>
            <a:off x="3444498" y="666562"/>
            <a:ext cx="4750917"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systemy kontroli wersji</a:t>
            </a:r>
            <a:r>
              <a:rPr lang="en-US" altLang="zh-CN" sz="2000" dirty="0">
                <a:solidFill>
                  <a:schemeClr val="bg1"/>
                </a:solidFill>
                <a:latin typeface="Meiryo UI" panose="020B0604030504040204" pitchFamily="34" charset="-128"/>
                <a:ea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61392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pl-PL" altLang="zh-CN" dirty="0">
                <a:sym typeface="Microsoft YaHei" panose="020B0503020204020204" pitchFamily="34" charset="-122"/>
              </a:rPr>
              <a:t>GUI</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Najbardziej rozpowszechniony interfejs graficzny, który pozawala zarządzać kodem bez używania konsoli. Można tworzyć nowe repozytoria, dodawać repozytoria lokalne i wykonywać większość operacji Git z poziomu interfejsu użytkownika.</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pl-PL" altLang="zh-HK" b="1" dirty="0">
                <a:solidFill>
                  <a:srgbClr val="DFBB64"/>
                </a:solidFill>
                <a:latin typeface="Microsoft YaHei" panose="020B0503020204020204" pitchFamily="34" charset="-122"/>
                <a:ea typeface="Microsoft YaHei" panose="020B0503020204020204" pitchFamily="34" charset="-122"/>
              </a:rPr>
              <a:t>GitHub Desktop</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To klient </a:t>
            </a:r>
            <a:r>
              <a:rPr lang="pl-PL" altLang="zh-HK" sz="1200" dirty="0" err="1">
                <a:solidFill>
                  <a:srgbClr val="F2F2F2"/>
                </a:solidFill>
                <a:latin typeface="Microsoft YaHei" panose="020B0503020204020204" pitchFamily="34" charset="-122"/>
                <a:ea typeface="Microsoft YaHei" panose="020B0503020204020204" pitchFamily="34" charset="-122"/>
              </a:rPr>
              <a:t>premium</a:t>
            </a:r>
            <a:r>
              <a:rPr lang="pl-PL" altLang="zh-HK" sz="1200" dirty="0">
                <a:solidFill>
                  <a:srgbClr val="F2F2F2"/>
                </a:solidFill>
                <a:latin typeface="Microsoft YaHei" panose="020B0503020204020204" pitchFamily="34" charset="-122"/>
                <a:ea typeface="Microsoft YaHei" panose="020B0503020204020204" pitchFamily="34" charset="-122"/>
              </a:rPr>
              <a:t> dla Windows, wspiera on m.in. GitHub, </a:t>
            </a:r>
            <a:r>
              <a:rPr lang="pl-PL" altLang="zh-HK" sz="1200" dirty="0" err="1">
                <a:solidFill>
                  <a:srgbClr val="F2F2F2"/>
                </a:solidFill>
                <a:latin typeface="Microsoft YaHei" panose="020B0503020204020204" pitchFamily="34" charset="-122"/>
                <a:ea typeface="Microsoft YaHei" panose="020B0503020204020204" pitchFamily="34" charset="-122"/>
              </a:rPr>
              <a:t>Bitbucket</a:t>
            </a:r>
            <a:r>
              <a:rPr lang="pl-PL" altLang="zh-HK" sz="1200" dirty="0">
                <a:solidFill>
                  <a:srgbClr val="F2F2F2"/>
                </a:solidFill>
                <a:latin typeface="Microsoft YaHei" panose="020B0503020204020204" pitchFamily="34" charset="-122"/>
                <a:ea typeface="Microsoft YaHei" panose="020B0503020204020204" pitchFamily="34" charset="-122"/>
              </a:rPr>
              <a:t> i </a:t>
            </a:r>
            <a:r>
              <a:rPr lang="pl-PL" altLang="zh-HK" sz="1200" dirty="0" err="1">
                <a:solidFill>
                  <a:srgbClr val="F2F2F2"/>
                </a:solidFill>
                <a:latin typeface="Microsoft YaHei" panose="020B0503020204020204" pitchFamily="34" charset="-122"/>
                <a:ea typeface="Microsoft YaHei" panose="020B0503020204020204" pitchFamily="34" charset="-122"/>
              </a:rPr>
              <a:t>GitLab</a:t>
            </a:r>
            <a:r>
              <a:rPr lang="pl-PL" altLang="zh-HK" sz="1200" dirty="0">
                <a:solidFill>
                  <a:srgbClr val="F2F2F2"/>
                </a:solidFill>
                <a:latin typeface="Microsoft YaHei" panose="020B0503020204020204" pitchFamily="34" charset="-122"/>
                <a:ea typeface="Microsoft YaHei" panose="020B0503020204020204" pitchFamily="34" charset="-122"/>
              </a:rPr>
              <a:t>. Posiada on wersję darmową oraz płatną. </a:t>
            </a:r>
            <a:r>
              <a:rPr lang="pl-PL" altLang="zh-HK" sz="1200" dirty="0" err="1">
                <a:solidFill>
                  <a:srgbClr val="F2F2F2"/>
                </a:solidFill>
                <a:latin typeface="Microsoft YaHei" panose="020B0503020204020204" pitchFamily="34" charset="-122"/>
                <a:ea typeface="Microsoft YaHei" panose="020B0503020204020204" pitchFamily="34" charset="-122"/>
              </a:rPr>
              <a:t>GitKraken</a:t>
            </a:r>
            <a:r>
              <a:rPr lang="pl-PL" altLang="zh-HK" sz="1200" dirty="0">
                <a:solidFill>
                  <a:srgbClr val="F2F2F2"/>
                </a:solidFill>
                <a:latin typeface="Microsoft YaHei" panose="020B0503020204020204" pitchFamily="34" charset="-122"/>
                <a:ea typeface="Microsoft YaHei" panose="020B0503020204020204" pitchFamily="34" charset="-122"/>
              </a:rPr>
              <a:t> posiada wszystkie funkcje do współpracy z GitHub oraz według wielu użytkowników najbardziej atrakcyjny graficznie </a:t>
            </a:r>
            <a:r>
              <a:rPr lang="pl-PL" altLang="zh-HK" sz="1200" dirty="0" err="1">
                <a:solidFill>
                  <a:srgbClr val="F2F2F2"/>
                </a:solidFill>
                <a:latin typeface="Microsoft YaHei" panose="020B0503020204020204" pitchFamily="34" charset="-122"/>
                <a:ea typeface="Microsoft YaHei" panose="020B0503020204020204" pitchFamily="34" charset="-122"/>
              </a:rPr>
              <a:t>interfej</a:t>
            </a:r>
            <a:r>
              <a:rPr lang="pl-PL" altLang="zh-HK" sz="1200" dirty="0">
                <a:solidFill>
                  <a:srgbClr val="F2F2F2"/>
                </a:solidFill>
                <a:latin typeface="Microsoft YaHei" panose="020B0503020204020204" pitchFamily="34" charset="-122"/>
                <a:ea typeface="Microsoft YaHei" panose="020B0503020204020204" pitchFamily="34" charset="-122"/>
              </a:rPr>
              <a:t>.</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GitKraken</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120032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jest doskonałym profesjonalnym klientem Git, który jest darmowy dla niekomercyjnych organizacji. Narzędzie nie jest tak proste w użyciu i może wymagać dobrej znajomości komend git. </a:t>
            </a: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obejmuje wszystkie funkcje Git i zawiera wszystkie funkcje współpracy.</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SmartGit</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51739" y="596046"/>
            <a:ext cx="4425063" cy="400110"/>
          </a:xfrm>
          <a:prstGeom prst="rect">
            <a:avLst/>
          </a:prstGeom>
          <a:noFill/>
          <a:ln w="9525">
            <a:noFill/>
          </a:ln>
        </p:spPr>
        <p:txBody>
          <a:bodyPr wrap="square">
            <a:spAutoFit/>
          </a:bodyPr>
          <a:lstStyle/>
          <a:p>
            <a:pPr eaLnBrk="1" hangingPunct="1"/>
            <a:r>
              <a:rPr lang="pl-PL" altLang="zh-CN" sz="2000" dirty="0">
                <a:solidFill>
                  <a:schemeClr val="bg1"/>
                </a:solidFill>
                <a:latin typeface="Meiryo UI" panose="020B0604030504040204" pitchFamily="34" charset="-128"/>
                <a:ea typeface="Meiryo UI" panose="020B0604030504040204" pitchFamily="34" charset="-128"/>
              </a:rPr>
              <a:t>Programy klienckie gita</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1" name="Obraz 20">
            <a:extLst>
              <a:ext uri="{FF2B5EF4-FFF2-40B4-BE49-F238E27FC236}">
                <a16:creationId xmlns:a16="http://schemas.microsoft.com/office/drawing/2014/main" id="{9CF41F7A-385F-48CE-9FD4-18BCB49F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7580" y="1609428"/>
            <a:ext cx="1240766" cy="1240766"/>
          </a:xfrm>
          <a:prstGeom prst="rect">
            <a:avLst/>
          </a:prstGeom>
        </p:spPr>
      </p:pic>
      <p:pic>
        <p:nvPicPr>
          <p:cNvPr id="47" name="Obraz 46" descr="Obraz zawierający clipart, grafika wektorowa&#10;&#10;Opis wygenerowany automatycznie">
            <a:extLst>
              <a:ext uri="{FF2B5EF4-FFF2-40B4-BE49-F238E27FC236}">
                <a16:creationId xmlns:a16="http://schemas.microsoft.com/office/drawing/2014/main" id="{A73F6B64-38F7-4835-9C91-C64F1C344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418" y="5029201"/>
            <a:ext cx="1109063" cy="1109063"/>
          </a:xfrm>
          <a:prstGeom prst="rect">
            <a:avLst/>
          </a:prstGeom>
        </p:spPr>
      </p:pic>
      <p:pic>
        <p:nvPicPr>
          <p:cNvPr id="61" name="Obraz 60">
            <a:extLst>
              <a:ext uri="{FF2B5EF4-FFF2-40B4-BE49-F238E27FC236}">
                <a16:creationId xmlns:a16="http://schemas.microsoft.com/office/drawing/2014/main" id="{064BA92A-63A2-4BB6-9A04-E93D35253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9686" y="3329578"/>
            <a:ext cx="1200329" cy="1200329"/>
          </a:xfrm>
          <a:prstGeom prst="rect">
            <a:avLst/>
          </a:prstGeom>
        </p:spPr>
      </p:pic>
    </p:spTree>
    <p:extLst>
      <p:ext uri="{BB962C8B-B14F-4D97-AF65-F5344CB8AC3E}">
        <p14:creationId xmlns:p14="http://schemas.microsoft.com/office/powerpoint/2010/main" val="2230137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332725" y="1902003"/>
            <a:ext cx="7526549" cy="1446550"/>
          </a:xfrm>
          <a:prstGeom prst="rect">
            <a:avLst/>
          </a:prstGeom>
          <a:noFill/>
          <a:ln w="9525">
            <a:noFill/>
          </a:ln>
        </p:spPr>
        <p:txBody>
          <a:bodyPr wrap="none">
            <a:spAutoFit/>
          </a:bodyPr>
          <a:lstStyle/>
          <a:p>
            <a:pPr algn="ctr" eaLnBrk="1" hangingPunct="1"/>
            <a:r>
              <a:rPr lang="pl-PL" altLang="zh-CN" sz="4400" dirty="0">
                <a:solidFill>
                  <a:srgbClr val="DFBB64"/>
                </a:solidFill>
                <a:latin typeface="Microsoft YaHei" panose="020B0503020204020204" pitchFamily="34" charset="-122"/>
                <a:ea typeface="Microsoft YaHei" panose="020B0503020204020204" pitchFamily="34" charset="-122"/>
              </a:rPr>
              <a:t>Ciągła integracja</a:t>
            </a:r>
          </a:p>
          <a:p>
            <a:pPr algn="ctr" eaLnBrk="1" hangingPunct="1"/>
            <a:r>
              <a:rPr lang="pl-PL" altLang="zh-CN" sz="4400" dirty="0" err="1">
                <a:solidFill>
                  <a:srgbClr val="DFBB64"/>
                </a:solidFill>
                <a:latin typeface="Microsoft YaHei" panose="020B0503020204020204" pitchFamily="34" charset="-122"/>
                <a:ea typeface="Microsoft YaHei" panose="020B0503020204020204" pitchFamily="34" charset="-122"/>
              </a:rPr>
              <a:t>Continuous</a:t>
            </a:r>
            <a:r>
              <a:rPr lang="pl-PL" altLang="zh-CN" sz="4400" dirty="0">
                <a:solidFill>
                  <a:srgbClr val="DFBB64"/>
                </a:solidFill>
                <a:latin typeface="Microsoft YaHei" panose="020B0503020204020204" pitchFamily="34" charset="-122"/>
                <a:ea typeface="Microsoft YaHei" panose="020B0503020204020204" pitchFamily="34" charset="-122"/>
              </a:rPr>
              <a:t> </a:t>
            </a:r>
            <a:r>
              <a:rPr lang="pl-PL" altLang="zh-CN" sz="4400" dirty="0" err="1">
                <a:solidFill>
                  <a:srgbClr val="DFBB64"/>
                </a:solidFill>
                <a:latin typeface="Microsoft YaHei" panose="020B0503020204020204" pitchFamily="34" charset="-122"/>
                <a:ea typeface="Microsoft YaHei" panose="020B0503020204020204" pitchFamily="34" charset="-122"/>
              </a:rPr>
              <a:t>integration</a:t>
            </a:r>
            <a:r>
              <a:rPr lang="pl-PL" altLang="zh-CN" sz="4400" dirty="0">
                <a:solidFill>
                  <a:srgbClr val="DFBB64"/>
                </a:solidFill>
                <a:latin typeface="Microsoft YaHei" panose="020B0503020204020204" pitchFamily="34" charset="-122"/>
                <a:ea typeface="Microsoft YaHei" panose="020B0503020204020204" pitchFamily="34" charset="-122"/>
              </a:rPr>
              <a:t> (CI)</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37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Ciągła integracja</a:t>
            </a:r>
            <a:endParaRPr lang="zh-CN" altLang="en-US" sz="2800" dirty="0">
              <a:solidFill>
                <a:srgbClr val="DAB865"/>
              </a:solidFill>
              <a:latin typeface="Calibri" panose="020F0502020204030204" pitchFamily="34" charset="0"/>
            </a:endParaRPr>
          </a:p>
        </p:txBody>
      </p:sp>
      <p:sp>
        <p:nvSpPr>
          <p:cNvPr id="4" name="矩形 3"/>
          <p:cNvSpPr/>
          <p:nvPr/>
        </p:nvSpPr>
        <p:spPr>
          <a:xfrm>
            <a:off x="848125" y="1842723"/>
            <a:ext cx="10495750" cy="304698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To zasada, przyjęty sposób postępowania, mówiąca o tym by regularnie scalać lokalny kod, ze zdalnym repozytorium. W myśl tej praktyki stosuje się:</a:t>
            </a:r>
          </a:p>
          <a:p>
            <a:pPr marL="742950" lvl="1"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testy jednostkowe,</a:t>
            </a:r>
          </a:p>
          <a:p>
            <a:pPr marL="742950" lvl="1"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bieżącą weryfikacje stworzonego kodu</a:t>
            </a:r>
          </a:p>
          <a:p>
            <a:pPr marL="742950" lvl="1"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regularne pobieranie istniejącego kodu (członkowie zespołu mogą dynamicznie dodawać, zmieniać elementy projektu, zależy nam na tym by pracować na aktualnej jego wersji)</a:t>
            </a:r>
          </a:p>
          <a:p>
            <a:pPr marL="742950" lvl="1"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codzienne dodawanie </a:t>
            </a:r>
            <a:r>
              <a:rPr lang="pl-PL" altLang="zh-CN" sz="1600" dirty="0" err="1">
                <a:solidFill>
                  <a:srgbClr val="F7F7F7"/>
                </a:solidFill>
                <a:latin typeface="Microsoft YaHei" panose="020B0503020204020204" pitchFamily="34" charset="-122"/>
                <a:ea typeface="Microsoft YaHei" panose="020B0503020204020204" pitchFamily="34" charset="-122"/>
              </a:rPr>
              <a:t>commitów</a:t>
            </a:r>
            <a:endParaRPr lang="pl-PL" altLang="zh-CN" sz="1600" dirty="0">
              <a:solidFill>
                <a:srgbClr val="F7F7F7"/>
              </a:solidFill>
              <a:latin typeface="Microsoft YaHei" panose="020B0503020204020204" pitchFamily="34" charset="-122"/>
              <a:ea typeface="Microsoft YaHei" panose="020B0503020204020204" pitchFamily="34" charset="-122"/>
            </a:endParaRPr>
          </a:p>
          <a:p>
            <a:pPr marL="742950" lvl="1"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automatyzacja procesu kompilacji kodu pojedynczym poleceniem np. program </a:t>
            </a:r>
            <a:r>
              <a:rPr lang="pl-PL" altLang="zh-CN" sz="1600" dirty="0" err="1">
                <a:solidFill>
                  <a:srgbClr val="F7F7F7"/>
                </a:solidFill>
                <a:latin typeface="Microsoft YaHei" panose="020B0503020204020204" pitchFamily="34" charset="-122"/>
                <a:ea typeface="Microsoft YaHei" panose="020B0503020204020204" pitchFamily="34" charset="-122"/>
              </a:rPr>
              <a:t>CMake</a:t>
            </a:r>
            <a:r>
              <a:rPr lang="pl-PL" altLang="zh-CN" sz="1600" dirty="0">
                <a:solidFill>
                  <a:srgbClr val="F7F7F7"/>
                </a:solidFill>
                <a:latin typeface="Microsoft YaHei" panose="020B0503020204020204" pitchFamily="34" charset="-122"/>
                <a:ea typeface="Microsoft YaHei" panose="020B0503020204020204" pitchFamily="34" charset="-122"/>
              </a:rPr>
              <a:t> jest kompleksowym systemem umożliwiającym kompilacje kodu C++ na różne platformy</a:t>
            </a:r>
          </a:p>
          <a:p>
            <a:pPr marL="742950" lvl="1"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automatyzacja procesu wdrożenia</a:t>
            </a: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Stosowanie tych działań ma na celu zlikwidowanie potencjalnych problemów związanych z konfliktami wersji kodu, tworzenia się tzw. </a:t>
            </a:r>
            <a:r>
              <a:rPr lang="pl-PL" altLang="zh-CN" sz="1600" dirty="0" err="1">
                <a:solidFill>
                  <a:srgbClr val="F7F7F7"/>
                </a:solidFill>
                <a:latin typeface="Microsoft YaHei" panose="020B0503020204020204" pitchFamily="34" charset="-122"/>
                <a:ea typeface="Microsoft YaHei" panose="020B0503020204020204" pitchFamily="34" charset="-122"/>
              </a:rPr>
              <a:t>dependency</a:t>
            </a:r>
            <a:r>
              <a:rPr lang="pl-PL" altLang="zh-CN" sz="1600" dirty="0">
                <a:solidFill>
                  <a:srgbClr val="F7F7F7"/>
                </a:solidFill>
                <a:latin typeface="Microsoft YaHei" panose="020B0503020204020204" pitchFamily="34" charset="-122"/>
                <a:ea typeface="Microsoft YaHei" panose="020B0503020204020204" pitchFamily="34" charset="-122"/>
              </a:rPr>
              <a:t> </a:t>
            </a:r>
            <a:r>
              <a:rPr lang="pl-PL" altLang="zh-CN" sz="1600" dirty="0" err="1">
                <a:solidFill>
                  <a:srgbClr val="F7F7F7"/>
                </a:solidFill>
                <a:latin typeface="Microsoft YaHei" panose="020B0503020204020204" pitchFamily="34" charset="-122"/>
                <a:ea typeface="Microsoft YaHei" panose="020B0503020204020204" pitchFamily="34" charset="-122"/>
              </a:rPr>
              <a:t>hell</a:t>
            </a:r>
            <a:r>
              <a:rPr lang="pl-PL" altLang="zh-CN" sz="1600" dirty="0">
                <a:solidFill>
                  <a:srgbClr val="F7F7F7"/>
                </a:solidFill>
                <a:latin typeface="Microsoft YaHei" panose="020B0503020204020204" pitchFamily="34" charset="-122"/>
                <a:ea typeface="Microsoft YaHei" panose="020B0503020204020204" pitchFamily="34" charset="-122"/>
              </a:rPr>
              <a:t>. </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6473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1861047" y="2140456"/>
            <a:ext cx="8146782" cy="1015663"/>
          </a:xfrm>
          <a:prstGeom prst="rect">
            <a:avLst/>
          </a:prstGeom>
          <a:noFill/>
          <a:ln w="9525">
            <a:noFill/>
          </a:ln>
        </p:spPr>
        <p:txBody>
          <a:bodyPr wrap="none">
            <a:spAutoFit/>
          </a:bodyPr>
          <a:lstStyle/>
          <a:p>
            <a:pPr algn="ctr" eaLnBrk="1" hangingPunct="1"/>
            <a:r>
              <a:rPr lang="pl-PL" altLang="zh-CN" sz="6000" dirty="0">
                <a:solidFill>
                  <a:srgbClr val="DFBB64"/>
                </a:solidFill>
                <a:latin typeface="Microsoft YaHei" panose="020B0503020204020204" pitchFamily="34" charset="-122"/>
                <a:ea typeface="Microsoft YaHei" panose="020B0503020204020204" pitchFamily="34" charset="-122"/>
              </a:rPr>
              <a:t>Dziękujemy za uwagę</a:t>
            </a:r>
            <a:endParaRPr lang="en-US" altLang="zh-CN" sz="60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CDB7403C-70EB-478C-B5D5-A79403C81C0A}"/>
              </a:ext>
            </a:extLst>
          </p:cNvPr>
          <p:cNvSpPr txBox="1"/>
          <p:nvPr/>
        </p:nvSpPr>
        <p:spPr>
          <a:xfrm>
            <a:off x="5272826" y="709301"/>
            <a:ext cx="1646348" cy="707886"/>
          </a:xfrm>
          <a:prstGeom prst="rect">
            <a:avLst/>
          </a:prstGeom>
          <a:noFill/>
        </p:spPr>
        <p:txBody>
          <a:bodyPr wrap="none" rtlCol="0">
            <a:spAutoFit/>
          </a:bodyPr>
          <a:lstStyle/>
          <a:p>
            <a:pPr algn="ctr"/>
            <a:r>
              <a:rPr lang="pl-PL" sz="4000" dirty="0">
                <a:solidFill>
                  <a:schemeClr val="bg1"/>
                </a:solidFill>
              </a:rPr>
              <a:t>Źródła:</a:t>
            </a:r>
          </a:p>
        </p:txBody>
      </p:sp>
      <p:sp>
        <p:nvSpPr>
          <p:cNvPr id="3" name="pole tekstowe 2">
            <a:extLst>
              <a:ext uri="{FF2B5EF4-FFF2-40B4-BE49-F238E27FC236}">
                <a16:creationId xmlns:a16="http://schemas.microsoft.com/office/drawing/2014/main" id="{F79FA5D1-6B7D-4946-8352-CCE489F650FF}"/>
              </a:ext>
            </a:extLst>
          </p:cNvPr>
          <p:cNvSpPr txBox="1"/>
          <p:nvPr/>
        </p:nvSpPr>
        <p:spPr>
          <a:xfrm>
            <a:off x="407624" y="3117773"/>
            <a:ext cx="6209136" cy="1477328"/>
          </a:xfrm>
          <a:prstGeom prst="rect">
            <a:avLst/>
          </a:prstGeom>
          <a:noFill/>
        </p:spPr>
        <p:txBody>
          <a:bodyPr wrap="none" rtlCol="0">
            <a:spAutoFit/>
          </a:bodyPr>
          <a:lstStyle/>
          <a:p>
            <a:pPr marL="285750" indent="-285750">
              <a:buFont typeface="Arial" panose="020B0604020202020204" pitchFamily="34" charset="0"/>
              <a:buChar char="•"/>
            </a:pPr>
            <a:r>
              <a:rPr lang="pl-PL" dirty="0">
                <a:solidFill>
                  <a:schemeClr val="bg1"/>
                </a:solidFill>
                <a:hlinkClick r:id="rId2"/>
              </a:rPr>
              <a:t>https://git-scm.com/docs/git-help</a:t>
            </a:r>
            <a:endParaRPr lang="pl-PL" dirty="0">
              <a:solidFill>
                <a:schemeClr val="bg1"/>
              </a:solidFill>
            </a:endParaRPr>
          </a:p>
          <a:p>
            <a:pPr marL="285750" indent="-285750">
              <a:buFont typeface="Arial" panose="020B0604020202020204" pitchFamily="34" charset="0"/>
              <a:buChar char="•"/>
            </a:pPr>
            <a:r>
              <a:rPr lang="pl-PL" dirty="0">
                <a:solidFill>
                  <a:schemeClr val="bg1"/>
                </a:solidFill>
                <a:hlinkClick r:id="rId3"/>
              </a:rPr>
              <a:t>https://poznajgita.pl/podstawowe-pojecia-zwiazane-z-gitem/</a:t>
            </a:r>
            <a:endParaRPr lang="pl-PL" dirty="0">
              <a:solidFill>
                <a:schemeClr val="bg1"/>
              </a:solidFill>
            </a:endParaRPr>
          </a:p>
          <a:p>
            <a:pPr marL="285750" indent="-285750">
              <a:buFont typeface="Arial" panose="020B0604020202020204" pitchFamily="34" charset="0"/>
              <a:buChar char="•"/>
            </a:pPr>
            <a:r>
              <a:rPr lang="pl-PL" dirty="0">
                <a:solidFill>
                  <a:schemeClr val="bg1"/>
                </a:solidFill>
                <a:hlinkClick r:id="rId4"/>
              </a:rPr>
              <a:t>https://en.wikipedia.org/wiki/Continuous_integration</a:t>
            </a:r>
            <a:endParaRPr lang="pl-PL" dirty="0">
              <a:solidFill>
                <a:schemeClr val="bg1"/>
              </a:solidFill>
            </a:endParaRPr>
          </a:p>
          <a:p>
            <a:pPr marL="285750" indent="-285750">
              <a:buFont typeface="Arial" panose="020B0604020202020204" pitchFamily="34" charset="0"/>
              <a:buChar char="•"/>
            </a:pPr>
            <a:r>
              <a:rPr lang="pl-PL" dirty="0">
                <a:solidFill>
                  <a:schemeClr val="bg1"/>
                </a:solidFill>
                <a:hlinkClick r:id="rId5"/>
              </a:rPr>
              <a:t>https://en.wikipedia.org/wiki/Git</a:t>
            </a:r>
            <a:endParaRPr lang="pl-PL" dirty="0">
              <a:solidFill>
                <a:schemeClr val="bg1"/>
              </a:solidFill>
            </a:endParaRPr>
          </a:p>
          <a:p>
            <a:pPr marL="285750" indent="-285750">
              <a:buFont typeface="Arial" panose="020B0604020202020204" pitchFamily="34" charset="0"/>
              <a:buChar char="•"/>
            </a:pPr>
            <a:endParaRPr lang="pl-PL" dirty="0">
              <a:solidFill>
                <a:schemeClr val="bg1"/>
              </a:solidFill>
            </a:endParaRPr>
          </a:p>
        </p:txBody>
      </p:sp>
    </p:spTree>
    <p:extLst>
      <p:ext uri="{BB962C8B-B14F-4D97-AF65-F5344CB8AC3E}">
        <p14:creationId xmlns:p14="http://schemas.microsoft.com/office/powerpoint/2010/main" val="301334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331"/>
          </a:xfrm>
          <a:prstGeom prst="rect">
            <a:avLst/>
          </a:prstGeom>
          <a:noFill/>
          <a:ln w="9525">
            <a:noFill/>
          </a:ln>
        </p:spPr>
        <p:txBody>
          <a:bodyPr>
            <a:spAutoFit/>
          </a:bodyPr>
          <a:lstStyle/>
          <a:p>
            <a:pPr eaLnBrk="1" hangingPunct="1"/>
            <a:r>
              <a:rPr lang="pl-PL" altLang="en-US" dirty="0" err="1">
                <a:solidFill>
                  <a:schemeClr val="bg1"/>
                </a:solidFill>
                <a:latin typeface="Segoe UI Semilight" panose="020B0402040204020203" pitchFamily="34" charset="0"/>
              </a:rPr>
              <a:t>Commit</a:t>
            </a:r>
            <a:r>
              <a:rPr lang="pl-PL" altLang="en-US" dirty="0">
                <a:solidFill>
                  <a:schemeClr val="bg1"/>
                </a:solidFill>
                <a:latin typeface="Segoe UI Semilight" panose="020B0402040204020203" pitchFamily="34" charset="0"/>
              </a:rPr>
              <a:t> czyli zapisana migawka naszych plików projektu.</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783138" cy="646331"/>
          </a:xfrm>
          <a:prstGeom prst="rect">
            <a:avLst/>
          </a:prstGeom>
          <a:noFill/>
          <a:ln w="9525">
            <a:noFill/>
          </a:ln>
        </p:spPr>
        <p:txBody>
          <a:bodyPr wrap="square">
            <a:spAutoFit/>
          </a:bodyPr>
          <a:lstStyle/>
          <a:p>
            <a:pPr eaLnBrk="1" hangingPunct="1"/>
            <a:r>
              <a:rPr lang="pl-PL" altLang="en-US" dirty="0">
                <a:solidFill>
                  <a:schemeClr val="bg1"/>
                </a:solidFill>
                <a:latin typeface="Segoe UI Semilight" panose="020B0402040204020203" pitchFamily="34" charset="0"/>
                <a:sym typeface="+mn-ea"/>
              </a:rPr>
              <a:t>Pliki śledzone (</a:t>
            </a:r>
            <a:r>
              <a:rPr lang="pl-PL" altLang="en-US" dirty="0" err="1">
                <a:solidFill>
                  <a:schemeClr val="bg1"/>
                </a:solidFill>
                <a:latin typeface="Segoe UI Semilight" panose="020B0402040204020203" pitchFamily="34" charset="0"/>
                <a:sym typeface="+mn-ea"/>
              </a:rPr>
              <a:t>staging</a:t>
            </a:r>
            <a:r>
              <a:rPr lang="pl-PL" altLang="en-US" dirty="0">
                <a:solidFill>
                  <a:schemeClr val="bg1"/>
                </a:solidFill>
                <a:latin typeface="Segoe UI Semilight" panose="020B0402040204020203" pitchFamily="34" charset="0"/>
                <a:sym typeface="+mn-ea"/>
              </a:rPr>
              <a:t> </a:t>
            </a:r>
            <a:r>
              <a:rPr lang="pl-PL" altLang="en-US" dirty="0" err="1">
                <a:solidFill>
                  <a:schemeClr val="bg1"/>
                </a:solidFill>
                <a:latin typeface="Segoe UI Semilight" panose="020B0402040204020203" pitchFamily="34" charset="0"/>
                <a:sym typeface="+mn-ea"/>
              </a:rPr>
              <a:t>area</a:t>
            </a:r>
            <a:r>
              <a:rPr lang="pl-PL" altLang="en-US" dirty="0">
                <a:solidFill>
                  <a:schemeClr val="bg1"/>
                </a:solidFill>
                <a:latin typeface="Segoe UI Semilight" panose="020B0402040204020203" pitchFamily="34" charset="0"/>
                <a:sym typeface="+mn-ea"/>
              </a:rPr>
              <a:t>), to kategoria plików, które są uwzględniane w zmianach.</a:t>
            </a:r>
            <a:endParaRPr lang="zh-CN" altLang="en-US" dirty="0">
              <a:solidFill>
                <a:schemeClr val="bg1"/>
              </a:solidFill>
              <a:latin typeface="Segoe UI Semilight" panose="020B0402040204020203" pitchFamily="34" charset="0"/>
            </a:endParaRPr>
          </a:p>
        </p:txBody>
      </p:sp>
    </p:spTree>
    <p:extLst>
      <p:ext uri="{BB962C8B-B14F-4D97-AF65-F5344CB8AC3E}">
        <p14:creationId xmlns:p14="http://schemas.microsoft.com/office/powerpoint/2010/main" val="2447893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5078313"/>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a:t>
            </a:r>
            <a:r>
              <a:rPr lang="pl-PL" altLang="en-US" dirty="0"/>
              <a:t>, </a:t>
            </a:r>
            <a:r>
              <a:rPr lang="pl-PL" altLang="en-US" dirty="0" err="1"/>
              <a:t>github</a:t>
            </a:r>
            <a:r>
              <a:rPr lang="pl-PL" altLang="en-US" dirty="0"/>
              <a:t> desktop</a:t>
            </a:r>
            <a:r>
              <a:rPr lang="en-US" altLang="en-US" dirty="0"/>
              <a:t> </a:t>
            </a:r>
            <a:r>
              <a:rPr lang="en-US" altLang="en-US" dirty="0" err="1"/>
              <a:t>itp</a:t>
            </a:r>
            <a:r>
              <a:rPr lang="en-US" altLang="en-US" dirty="0"/>
              <a:t> </a:t>
            </a:r>
            <a:r>
              <a:rPr lang="en-US" altLang="en-US" dirty="0" err="1"/>
              <a:t>itd</a:t>
            </a:r>
            <a:endParaRPr lang="pl-PL" altLang="en-US" dirty="0"/>
          </a:p>
          <a:p>
            <a:pPr marL="285750" indent="-285750">
              <a:buFontTx/>
              <a:buChar char="-"/>
            </a:pPr>
            <a:r>
              <a:rPr lang="pl-PL" altLang="en-US" dirty="0"/>
              <a:t>uwagi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400110"/>
          </a:xfrm>
          <a:prstGeom prst="rect">
            <a:avLst/>
          </a:prstGeom>
          <a:noFill/>
          <a:ln w="9525">
            <a:noFill/>
          </a:ln>
        </p:spPr>
        <p:txBody>
          <a:bodyPr wrap="square">
            <a:spAutoFit/>
          </a:bodyPr>
          <a:lstStyle/>
          <a:p>
            <a:pPr eaLnBrk="1" hangingPunct="1"/>
            <a:r>
              <a:rPr lang="pl-PL" altLang="en-US" sz="2000" dirty="0">
                <a:solidFill>
                  <a:schemeClr val="bg1"/>
                </a:solidFill>
                <a:latin typeface="Meiryo UI" panose="020B0604030504040204" pitchFamily="34" charset="-128"/>
                <a:ea typeface="Meiryo UI" panose="020B0604030504040204" pitchFamily="34" charset="-128"/>
              </a:rPr>
              <a:t>Pojęć ciąg dalszy:</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5</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err="1">
                <a:solidFill>
                  <a:schemeClr val="bg1"/>
                </a:solidFill>
                <a:latin typeface="Segoe UI Semilight" panose="020B0402040204020203" pitchFamily="34" charset="0"/>
              </a:rPr>
              <a:t>Branch</a:t>
            </a:r>
            <a:r>
              <a:rPr lang="pl-PL" altLang="en-US" dirty="0">
                <a:solidFill>
                  <a:schemeClr val="bg1"/>
                </a:solidFill>
                <a:latin typeface="Segoe UI Semilight" panose="020B0402040204020203" pitchFamily="34" charset="0"/>
              </a:rPr>
              <a:t> to rozwidlenie kodu, traktujemy je jako osobną historię kodu źródłowego.</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6</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331"/>
          </a:xfrm>
          <a:prstGeom prst="rect">
            <a:avLst/>
          </a:prstGeom>
          <a:noFill/>
          <a:ln w="9525">
            <a:noFill/>
          </a:ln>
        </p:spPr>
        <p:txBody>
          <a:bodyPr>
            <a:spAutoFit/>
          </a:bodyPr>
          <a:lstStyle/>
          <a:p>
            <a:pPr eaLnBrk="1" hangingPunct="1"/>
            <a:r>
              <a:rPr lang="pl-PL" altLang="zh-CN" dirty="0" err="1">
                <a:solidFill>
                  <a:schemeClr val="bg1"/>
                </a:solidFill>
                <a:latin typeface="Segoe UI Semilight" panose="020B0402040204020203" pitchFamily="34" charset="0"/>
              </a:rPr>
              <a:t>Merge</a:t>
            </a:r>
            <a:r>
              <a:rPr lang="pl-PL" altLang="zh-CN" dirty="0">
                <a:solidFill>
                  <a:schemeClr val="bg1"/>
                </a:solidFill>
                <a:latin typeface="Segoe UI Semilight" panose="020B0402040204020203" pitchFamily="34" charset="0"/>
              </a:rPr>
              <a:t> to operacja scalania </a:t>
            </a:r>
            <a:r>
              <a:rPr lang="pl-PL" altLang="zh-CN" dirty="0" err="1">
                <a:solidFill>
                  <a:schemeClr val="bg1"/>
                </a:solidFill>
                <a:latin typeface="Segoe UI Semilight" panose="020B0402040204020203" pitchFamily="34" charset="0"/>
              </a:rPr>
              <a:t>branch’y</a:t>
            </a:r>
            <a:r>
              <a:rPr lang="pl-PL" altLang="zh-CN" dirty="0">
                <a:solidFill>
                  <a:schemeClr val="bg1"/>
                </a:solidFill>
                <a:latin typeface="Segoe UI Semilight" panose="020B0402040204020203" pitchFamily="34" charset="0"/>
              </a:rPr>
              <a:t>, czyli innej historii kodu z obecnie wybraną.</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7</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331"/>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Klient git to program, w którym zarządzamy kodem. Może posiadać GUI.</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8</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638801" y="5397500"/>
            <a:ext cx="4856162" cy="646331"/>
          </a:xfrm>
          <a:prstGeom prst="rect">
            <a:avLst/>
          </a:prstGeom>
          <a:noFill/>
          <a:ln w="9525">
            <a:noFill/>
          </a:ln>
        </p:spPr>
        <p:txBody>
          <a:bodyPr wrap="square">
            <a:spAutoFit/>
          </a:bodyPr>
          <a:lstStyle/>
          <a:p>
            <a:pPr eaLnBrk="1" hangingPunct="1"/>
            <a:r>
              <a:rPr lang="pl-PL" altLang="en-US" dirty="0">
                <a:solidFill>
                  <a:schemeClr val="bg1"/>
                </a:solidFill>
                <a:latin typeface="Segoe UI Semilight" panose="020B0402040204020203" pitchFamily="34" charset="0"/>
                <a:sym typeface="+mn-ea"/>
              </a:rPr>
              <a:t>Hosting repozytorium git to usługa pewnej firmy, gdzie przechowamy nasz kod.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4170</Words>
  <Application>Microsoft Office PowerPoint</Application>
  <PresentationFormat>Panoramiczny</PresentationFormat>
  <Paragraphs>295</Paragraphs>
  <Slides>55</Slides>
  <Notes>0</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55</vt:i4>
      </vt:variant>
    </vt:vector>
  </HeadingPairs>
  <TitlesOfParts>
    <vt:vector size="65" baseType="lpstr">
      <vt:lpstr>Meiryo UI</vt:lpstr>
      <vt:lpstr>Microsoft YaHei</vt:lpstr>
      <vt:lpstr>方正中等线简体</vt:lpstr>
      <vt:lpstr>Aldhabi</vt:lpstr>
      <vt:lpstr>Arial</vt:lpstr>
      <vt:lpstr>Calibri</vt:lpstr>
      <vt:lpstr>Calibri Light</vt:lpstr>
      <vt:lpstr>Consolas</vt:lpstr>
      <vt:lpstr>Segoe UI Semilight</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Konrad Filek</cp:lastModifiedBy>
  <cp:revision>120</cp:revision>
  <dcterms:created xsi:type="dcterms:W3CDTF">2015-10-12T03:58:00Z</dcterms:created>
  <dcterms:modified xsi:type="dcterms:W3CDTF">2022-04-08T13:42:31Z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